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8" r:id="rId2"/>
    <p:sldId id="257" r:id="rId3"/>
    <p:sldId id="259" r:id="rId4"/>
    <p:sldId id="275" r:id="rId5"/>
    <p:sldId id="276" r:id="rId6"/>
    <p:sldId id="283" r:id="rId7"/>
    <p:sldId id="277" r:id="rId8"/>
    <p:sldId id="305" r:id="rId9"/>
    <p:sldId id="260" r:id="rId10"/>
    <p:sldId id="278" r:id="rId11"/>
    <p:sldId id="284" r:id="rId12"/>
    <p:sldId id="285" r:id="rId13"/>
    <p:sldId id="286" r:id="rId14"/>
    <p:sldId id="271" r:id="rId15"/>
    <p:sldId id="302" r:id="rId16"/>
    <p:sldId id="273" r:id="rId17"/>
    <p:sldId id="272" r:id="rId18"/>
    <p:sldId id="293" r:id="rId19"/>
    <p:sldId id="299" r:id="rId20"/>
    <p:sldId id="274" r:id="rId21"/>
    <p:sldId id="268" r:id="rId22"/>
    <p:sldId id="294" r:id="rId23"/>
    <p:sldId id="300" r:id="rId24"/>
    <p:sldId id="279" r:id="rId25"/>
    <p:sldId id="303" r:id="rId26"/>
    <p:sldId id="301" r:id="rId27"/>
    <p:sldId id="280" r:id="rId28"/>
    <p:sldId id="288" r:id="rId29"/>
    <p:sldId id="282" r:id="rId30"/>
    <p:sldId id="296" r:id="rId31"/>
    <p:sldId id="267" r:id="rId32"/>
    <p:sldId id="295" r:id="rId33"/>
    <p:sldId id="263" r:id="rId34"/>
    <p:sldId id="290" r:id="rId35"/>
    <p:sldId id="289" r:id="rId36"/>
    <p:sldId id="297" r:id="rId37"/>
    <p:sldId id="264" r:id="rId38"/>
    <p:sldId id="291" r:id="rId39"/>
    <p:sldId id="265" r:id="rId40"/>
    <p:sldId id="292" r:id="rId4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CEC361D-B42D-4690-8FB8-18C7D097C456}">
          <p14:sldIdLst>
            <p14:sldId id="258"/>
            <p14:sldId id="257"/>
            <p14:sldId id="259"/>
            <p14:sldId id="275"/>
            <p14:sldId id="276"/>
            <p14:sldId id="283"/>
            <p14:sldId id="277"/>
            <p14:sldId id="305"/>
            <p14:sldId id="260"/>
            <p14:sldId id="278"/>
            <p14:sldId id="284"/>
            <p14:sldId id="285"/>
            <p14:sldId id="286"/>
            <p14:sldId id="271"/>
            <p14:sldId id="302"/>
            <p14:sldId id="273"/>
            <p14:sldId id="272"/>
            <p14:sldId id="293"/>
            <p14:sldId id="299"/>
            <p14:sldId id="274"/>
            <p14:sldId id="268"/>
            <p14:sldId id="294"/>
            <p14:sldId id="300"/>
            <p14:sldId id="279"/>
            <p14:sldId id="303"/>
            <p14:sldId id="301"/>
            <p14:sldId id="280"/>
            <p14:sldId id="288"/>
            <p14:sldId id="282"/>
            <p14:sldId id="296"/>
            <p14:sldId id="267"/>
            <p14:sldId id="295"/>
            <p14:sldId id="263"/>
            <p14:sldId id="290"/>
            <p14:sldId id="289"/>
            <p14:sldId id="297"/>
            <p14:sldId id="264"/>
            <p14:sldId id="291"/>
            <p14:sldId id="265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2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296A4-C0C0-405C-91A2-6E519D7F570E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13A4A-E5A8-4401-8FE2-4B82A61A19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63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ek.com/presse/glossar_gesundheitswesen/leistungszuschlag-pflegeheim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3A4A-E5A8-4401-8FE2-4B82A61A19F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38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Erklärung Leistungszuschlag (Pflegeheim)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3A4A-E5A8-4401-8FE2-4B82A61A19F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59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607" y="2401173"/>
            <a:ext cx="8857219" cy="1221526"/>
          </a:xfrm>
        </p:spPr>
        <p:txBody>
          <a:bodyPr anchor="ctr">
            <a:no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825" y="3976629"/>
            <a:ext cx="10160775" cy="211704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19" y="2115695"/>
            <a:ext cx="1968997" cy="180437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0" y="2057654"/>
            <a:ext cx="2094047" cy="1918974"/>
          </a:xfrm>
          <a:prstGeom prst="rect">
            <a:avLst/>
          </a:prstGeom>
        </p:spPr>
      </p:pic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40487" y="6322683"/>
            <a:ext cx="1875510" cy="40957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b="1" smtClean="0"/>
              <a:t>Veranstaltung</a:t>
            </a:r>
            <a:r>
              <a:rPr lang="de-DE" smtClean="0"/>
              <a:t> | Amt</a:t>
            </a:r>
          </a:p>
          <a:p>
            <a:r>
              <a:rPr lang="de-DE" smtClean="0"/>
              <a:t>Dozent | Datum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1752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542" y="365127"/>
            <a:ext cx="10294257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541" y="1825625"/>
            <a:ext cx="10294259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169" y="1090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de-DE" dirty="0" smtClean="0"/>
              <a:t>Seite </a:t>
            </a:r>
            <a:fld id="{71A85E80-D143-428F-A0DE-1E138ACF175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59" y="63535"/>
            <a:ext cx="1968997" cy="18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1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607" y="2282510"/>
            <a:ext cx="8889843" cy="1430931"/>
          </a:xfrm>
        </p:spPr>
        <p:txBody>
          <a:bodyPr anchor="ctr"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33183"/>
            <a:ext cx="10690055" cy="205646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0" y="2057654"/>
            <a:ext cx="2094047" cy="191897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19" y="2115695"/>
            <a:ext cx="1968997" cy="1804379"/>
          </a:xfrm>
          <a:prstGeom prst="rect">
            <a:avLst/>
          </a:prstGeom>
        </p:spPr>
      </p:pic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40487" y="6322683"/>
            <a:ext cx="1875510" cy="40957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b="1" smtClean="0"/>
              <a:t>Veranstaltung</a:t>
            </a:r>
            <a:r>
              <a:rPr lang="de-DE" smtClean="0"/>
              <a:t> | Amt</a:t>
            </a:r>
          </a:p>
          <a:p>
            <a:r>
              <a:rPr lang="de-DE" smtClean="0"/>
              <a:t>Dozent | Datum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8284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542" y="365127"/>
            <a:ext cx="10294257" cy="1325563"/>
          </a:xfr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9541" y="1825625"/>
            <a:ext cx="4960259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169" y="1090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de-DE" dirty="0" smtClean="0"/>
              <a:t>Seite </a:t>
            </a:r>
            <a:fld id="{71A85E80-D143-428F-A0DE-1E138ACF175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59" y="63535"/>
            <a:ext cx="1968997" cy="18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3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514" y="365127"/>
            <a:ext cx="10324873" cy="1325563"/>
          </a:xfr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511" y="1681163"/>
            <a:ext cx="4967065" cy="823912"/>
          </a:xfr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0513" y="2505075"/>
            <a:ext cx="4967063" cy="36845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169" y="1090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de-DE" dirty="0" smtClean="0"/>
              <a:t>Seite </a:t>
            </a:r>
            <a:fld id="{71A85E80-D143-428F-A0DE-1E138ACF175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59" y="63535"/>
            <a:ext cx="1968997" cy="18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8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85" y="365127"/>
            <a:ext cx="10352315" cy="1325563"/>
          </a:xfr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169" y="1090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de-DE" dirty="0" smtClean="0"/>
              <a:t>Seite </a:t>
            </a:r>
            <a:fld id="{71A85E80-D143-428F-A0DE-1E138ACF175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59" y="63535"/>
            <a:ext cx="1968997" cy="18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169" y="1090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de-DE" dirty="0" smtClean="0"/>
              <a:t>Seite </a:t>
            </a:r>
            <a:fld id="{71A85E80-D143-428F-A0DE-1E138ACF175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59" y="63535"/>
            <a:ext cx="1968997" cy="18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719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2950" y="63822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Veranstaltung | Amt Dozent | Datum 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719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5E80-D143-428F-A0DE-1E138ACF1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41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legelotse.d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Finanzierung eines Pflegeheimplatzes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40486" y="6322683"/>
            <a:ext cx="4899157" cy="409577"/>
          </a:xfrm>
        </p:spPr>
        <p:txBody>
          <a:bodyPr/>
          <a:lstStyle/>
          <a:p>
            <a:r>
              <a:rPr lang="de-DE" b="1" dirty="0" smtClean="0"/>
              <a:t>Amt für Soziales und Pflege</a:t>
            </a:r>
          </a:p>
          <a:p>
            <a:r>
              <a:rPr lang="de-DE" b="1" dirty="0" smtClean="0"/>
              <a:t>Sachgebiet Sozialhilfe und Wirtschaftliche Hilfe zur Pflege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10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Zusammensetzung der Kosten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Pflegekosten</a:t>
            </a:r>
          </a:p>
          <a:p>
            <a:r>
              <a:rPr lang="de-DE" dirty="0" smtClean="0"/>
              <a:t>Unterkunft und Verpflegung</a:t>
            </a:r>
          </a:p>
          <a:p>
            <a:r>
              <a:rPr lang="de-DE" dirty="0" smtClean="0"/>
              <a:t>Investitionskosten</a:t>
            </a:r>
          </a:p>
          <a:p>
            <a:r>
              <a:rPr lang="de-DE" dirty="0" smtClean="0"/>
              <a:t>Ausbildungsumlage</a:t>
            </a:r>
          </a:p>
          <a:p>
            <a:endParaRPr lang="de-DE" dirty="0" smtClean="0"/>
          </a:p>
          <a:p>
            <a:pPr marL="0" indent="0" algn="just">
              <a:buNone/>
            </a:pPr>
            <a:r>
              <a:rPr lang="de-DE" sz="1800" dirty="0" smtClean="0"/>
              <a:t>Die Hilfeempfänger erhalten ferner bei einer Sozialhilfegewährung einen Barbetrag </a:t>
            </a:r>
            <a:r>
              <a:rPr lang="de-DE" sz="1800" dirty="0"/>
              <a:t>von </a:t>
            </a:r>
            <a:r>
              <a:rPr lang="de-DE" sz="1800" dirty="0" smtClean="0"/>
              <a:t>derzeit 152,01 € mtl. und eine Bekleidungspauschale von zurzeit 37,39 € mtl. 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110574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DE" dirty="0" smtClean="0"/>
              <a:t>Jedes Pflegeheim hat unterschiedliche Kosten. Die Kosten können </a:t>
            </a:r>
            <a:r>
              <a:rPr lang="de-DE" dirty="0" smtClean="0"/>
              <a:t>bundesweit </a:t>
            </a:r>
            <a:r>
              <a:rPr lang="de-DE" dirty="0" smtClean="0"/>
              <a:t>eingesehen werden unter: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https://www.pflegelotse.de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 algn="just">
              <a:buNone/>
            </a:pPr>
            <a:r>
              <a:rPr lang="de-DE" dirty="0" smtClean="0"/>
              <a:t>Die dort angegebenen Kosten werden für Pflegegrad 1 </a:t>
            </a:r>
            <a:r>
              <a:rPr lang="de-DE" dirty="0"/>
              <a:t>und </a:t>
            </a:r>
            <a:r>
              <a:rPr lang="de-DE" dirty="0" smtClean="0"/>
              <a:t>Pflegegrad 2 bis 5 getrennt angegeben. Bei den Angaben zu </a:t>
            </a:r>
            <a:r>
              <a:rPr lang="de-DE" dirty="0"/>
              <a:t>Pflegegrad 2 bis </a:t>
            </a:r>
            <a:r>
              <a:rPr lang="de-DE" dirty="0" smtClean="0"/>
              <a:t>5 kann man sich noch nach der </a:t>
            </a:r>
            <a:r>
              <a:rPr lang="de-DE" dirty="0"/>
              <a:t>Dauer</a:t>
            </a:r>
            <a:r>
              <a:rPr lang="de-DE" dirty="0" smtClean="0"/>
              <a:t> des Aufenthaltes getrennte Beträge ausgeben lassen. Das hängt mit den </a:t>
            </a:r>
            <a:r>
              <a:rPr lang="de-DE" dirty="0" smtClean="0"/>
              <a:t>Zuschüssen </a:t>
            </a:r>
            <a:r>
              <a:rPr lang="de-DE" dirty="0" smtClean="0"/>
              <a:t>der Pflegekasse je nach Dauer </a:t>
            </a:r>
            <a:r>
              <a:rPr lang="de-DE" dirty="0"/>
              <a:t>des </a:t>
            </a:r>
            <a:r>
              <a:rPr lang="de-DE" dirty="0" smtClean="0"/>
              <a:t>Aufenthaltes </a:t>
            </a:r>
            <a:r>
              <a:rPr lang="de-DE" dirty="0" smtClean="0"/>
              <a:t>zusammen. </a:t>
            </a:r>
            <a:r>
              <a:rPr lang="de-DE" dirty="0" smtClean="0"/>
              <a:t>Zu den </a:t>
            </a:r>
            <a:r>
              <a:rPr lang="de-DE" dirty="0" smtClean="0"/>
              <a:t>angegebenen </a:t>
            </a:r>
            <a:r>
              <a:rPr lang="de-DE" dirty="0" smtClean="0"/>
              <a:t>Beträgen müssen aber noch die Investitionskosten </a:t>
            </a:r>
            <a:r>
              <a:rPr lang="de-DE" dirty="0" smtClean="0"/>
              <a:t>der Einrichtung addiert </a:t>
            </a:r>
            <a:r>
              <a:rPr lang="de-DE" dirty="0" smtClean="0"/>
              <a:t>werden. Diese können sehr unterschiedlich sein.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00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262" y="1269011"/>
            <a:ext cx="6457907" cy="48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5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785" y="1825625"/>
            <a:ext cx="7663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Pflegekosten – der EEE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dirty="0"/>
              <a:t>Bewohner einer Pflegeeinrichtung zahlen einen einrichtungseinheitlichen Eigenanteil (EEE) selbst. </a:t>
            </a:r>
            <a:r>
              <a:rPr lang="de-DE" dirty="0" smtClean="0"/>
              <a:t>Dieser Betrag ist in jeder Einrichtung für die Pflegegrade 2 bis 5 gleich.</a:t>
            </a:r>
            <a:endParaRPr lang="de-DE" dirty="0"/>
          </a:p>
          <a:p>
            <a:pPr algn="just"/>
            <a:r>
              <a:rPr lang="de-DE" dirty="0" smtClean="0"/>
              <a:t>Der </a:t>
            </a:r>
            <a:r>
              <a:rPr lang="de-DE" dirty="0"/>
              <a:t>EEE bezeichnet den Anteil an den </a:t>
            </a:r>
            <a:r>
              <a:rPr lang="de-DE" dirty="0" smtClean="0"/>
              <a:t>pflegebedingen </a:t>
            </a:r>
            <a:r>
              <a:rPr lang="de-DE" dirty="0" smtClean="0"/>
              <a:t>Aufwendungen, </a:t>
            </a:r>
            <a:r>
              <a:rPr lang="de-DE" dirty="0"/>
              <a:t>der über die Leistungsbeträge der Pflegekasse hinausgeht und daher von den </a:t>
            </a:r>
            <a:r>
              <a:rPr lang="de-DE" dirty="0" smtClean="0"/>
              <a:t>Bewohnenden </a:t>
            </a:r>
            <a:r>
              <a:rPr lang="de-DE" dirty="0"/>
              <a:t>einer Pflegeeinrichtung selbst bezahlt werden </a:t>
            </a:r>
            <a:r>
              <a:rPr lang="de-DE" dirty="0" smtClean="0"/>
              <a:t>muss.</a:t>
            </a:r>
          </a:p>
          <a:p>
            <a:pPr algn="just"/>
            <a:r>
              <a:rPr lang="de-DE" dirty="0"/>
              <a:t>Kosten des jeweiligen </a:t>
            </a:r>
            <a:r>
              <a:rPr lang="de-DE" dirty="0" err="1"/>
              <a:t>EEE´s</a:t>
            </a:r>
            <a:r>
              <a:rPr lang="de-DE" dirty="0"/>
              <a:t> variieren je nach Einrichtung </a:t>
            </a:r>
          </a:p>
          <a:p>
            <a:pPr algn="just"/>
            <a:r>
              <a:rPr lang="de-DE" dirty="0"/>
              <a:t>Berechnung: Differenz zwischen den </a:t>
            </a:r>
            <a:r>
              <a:rPr lang="de-DE" dirty="0" smtClean="0"/>
              <a:t>Kosten, die von der </a:t>
            </a:r>
            <a:r>
              <a:rPr lang="de-DE" dirty="0"/>
              <a:t>gesetzlichen </a:t>
            </a:r>
            <a:r>
              <a:rPr lang="de-DE" dirty="0" smtClean="0"/>
              <a:t>Pflegeversicherung übernommen wird und </a:t>
            </a:r>
            <a:r>
              <a:rPr lang="de-DE" dirty="0"/>
              <a:t>dem </a:t>
            </a:r>
            <a:r>
              <a:rPr lang="de-DE" dirty="0" smtClean="0"/>
              <a:t>Anteil für Pflege im Pflegesatz </a:t>
            </a:r>
            <a:r>
              <a:rPr lang="de-DE" dirty="0"/>
              <a:t>einer </a:t>
            </a:r>
            <a:r>
              <a:rPr lang="de-DE" dirty="0" smtClean="0"/>
              <a:t>Pflegeeinrichtung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7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Pflegeversicherung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smtClean="0"/>
              <a:t>Veranstaltung</a:t>
            </a:r>
            <a:r>
              <a:rPr lang="de-DE" smtClean="0"/>
              <a:t> | Amt</a:t>
            </a:r>
          </a:p>
          <a:p>
            <a:r>
              <a:rPr lang="de-DE" smtClean="0"/>
              <a:t>Dozent | Datum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879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Pflegeversicherungsleistungen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3792" y="2418072"/>
            <a:ext cx="3945165" cy="3285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Die Pflegeversicherung beteiligt sich an den Kosten. Die Höhe der Beteiligung ist abhängig von dem Pflegegrad.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100535" y="2955727"/>
            <a:ext cx="2375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Pflegegrad 1 		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Pflegegrad 2 		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Pflegegrad 3 		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Pflegegrad 4 		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Pflegegrad 5 			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4811858"/>
              </p:ext>
            </p:extLst>
          </p:nvPr>
        </p:nvGraphicFramePr>
        <p:xfrm>
          <a:off x="7717062" y="2041072"/>
          <a:ext cx="3636737" cy="34265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36737">
                  <a:extLst>
                    <a:ext uri="{9D8B030D-6E8A-4147-A177-3AD203B41FA5}">
                      <a16:colId xmlns:a16="http://schemas.microsoft.com/office/drawing/2014/main" val="3647732956"/>
                    </a:ext>
                  </a:extLst>
                </a:gridCol>
              </a:tblGrid>
              <a:tr h="879330">
                <a:tc>
                  <a:txBody>
                    <a:bodyPr/>
                    <a:lstStyle/>
                    <a:p>
                      <a:r>
                        <a:rPr lang="de-DE" dirty="0" smtClean="0"/>
                        <a:t>Leistungen der </a:t>
                      </a:r>
                      <a:r>
                        <a:rPr lang="de-DE" dirty="0" smtClean="0"/>
                        <a:t>Pflegeversicherung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617051"/>
                  </a:ext>
                </a:extLst>
              </a:tr>
              <a:tr h="509453">
                <a:tc>
                  <a:txBody>
                    <a:bodyPr/>
                    <a:lstStyle/>
                    <a:p>
                      <a:r>
                        <a:rPr lang="de-DE" dirty="0" smtClean="0"/>
                        <a:t> 131,00 €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82484"/>
                  </a:ext>
                </a:extLst>
              </a:tr>
              <a:tr h="509453">
                <a:tc>
                  <a:txBody>
                    <a:bodyPr/>
                    <a:lstStyle/>
                    <a:p>
                      <a:r>
                        <a:rPr lang="de-DE" dirty="0" smtClean="0"/>
                        <a:t> 805,00 €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48691"/>
                  </a:ext>
                </a:extLst>
              </a:tr>
              <a:tr h="509453">
                <a:tc>
                  <a:txBody>
                    <a:bodyPr/>
                    <a:lstStyle/>
                    <a:p>
                      <a:r>
                        <a:rPr lang="de-DE" dirty="0" smtClean="0"/>
                        <a:t>1.319,00 €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543668"/>
                  </a:ext>
                </a:extLst>
              </a:tr>
              <a:tr h="509453">
                <a:tc>
                  <a:txBody>
                    <a:bodyPr/>
                    <a:lstStyle/>
                    <a:p>
                      <a:r>
                        <a:rPr lang="de-DE" dirty="0" smtClean="0"/>
                        <a:t>1.855,00 €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57472"/>
                  </a:ext>
                </a:extLst>
              </a:tr>
              <a:tr h="509453">
                <a:tc>
                  <a:txBody>
                    <a:bodyPr/>
                    <a:lstStyle/>
                    <a:p>
                      <a:r>
                        <a:rPr lang="de-DE" dirty="0" smtClean="0"/>
                        <a:t>2.096,00 €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0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7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Pflegeversicherung – Leistungszuschläge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de-DE" dirty="0" smtClean="0"/>
              <a:t>Ab </a:t>
            </a:r>
            <a:r>
              <a:rPr lang="de-DE" dirty="0"/>
              <a:t>2022 beteiligen sich </a:t>
            </a:r>
            <a:r>
              <a:rPr lang="de-DE" dirty="0" smtClean="0"/>
              <a:t>die Pflegekassen je </a:t>
            </a:r>
            <a:r>
              <a:rPr lang="de-DE" dirty="0"/>
              <a:t>nach Dauer des Aufenthalts an den </a:t>
            </a:r>
            <a:r>
              <a:rPr lang="de-DE" dirty="0" smtClean="0"/>
              <a:t>nicht durch die Pflegekassenleistungen gedeckten pflegebedingten </a:t>
            </a:r>
            <a:r>
              <a:rPr lang="de-DE" dirty="0"/>
              <a:t>Aufwendungen </a:t>
            </a:r>
            <a:r>
              <a:rPr lang="de-DE" dirty="0" smtClean="0"/>
              <a:t>sowie dem Ausbildungszuschlag für </a:t>
            </a:r>
            <a:r>
              <a:rPr lang="de-DE" dirty="0" smtClean="0"/>
              <a:t>Pflegegrade </a:t>
            </a:r>
            <a:r>
              <a:rPr lang="de-DE" dirty="0" smtClean="0"/>
              <a:t>2 bis 5 mit einem Zuschuss.</a:t>
            </a:r>
          </a:p>
          <a:p>
            <a:pPr algn="just"/>
            <a:endParaRPr lang="de-DE" sz="2000" dirty="0"/>
          </a:p>
          <a:p>
            <a:pPr lvl="1"/>
            <a:r>
              <a:rPr lang="de-DE" sz="2400" dirty="0"/>
              <a:t>Aufenthalt unter 12 Monate: </a:t>
            </a:r>
            <a:r>
              <a:rPr lang="de-DE" sz="2400" dirty="0" smtClean="0"/>
              <a:t>15 </a:t>
            </a:r>
            <a:r>
              <a:rPr lang="de-DE" sz="2400" dirty="0"/>
              <a:t>% Beteiligung </a:t>
            </a:r>
          </a:p>
          <a:p>
            <a:pPr lvl="1"/>
            <a:r>
              <a:rPr lang="de-DE" sz="2400" dirty="0"/>
              <a:t>Aufenthalt </a:t>
            </a:r>
            <a:r>
              <a:rPr lang="de-DE" sz="2400" dirty="0" smtClean="0"/>
              <a:t>ab 12 </a:t>
            </a:r>
            <a:r>
              <a:rPr lang="de-DE" sz="2400" dirty="0"/>
              <a:t>Monate: </a:t>
            </a:r>
            <a:r>
              <a:rPr lang="de-DE" sz="2400" dirty="0" smtClean="0"/>
              <a:t>30 </a:t>
            </a:r>
            <a:r>
              <a:rPr lang="de-DE" sz="2400" dirty="0"/>
              <a:t>% Beteiligung </a:t>
            </a:r>
          </a:p>
          <a:p>
            <a:pPr lvl="1"/>
            <a:r>
              <a:rPr lang="de-DE" sz="2400" dirty="0"/>
              <a:t>Aufenthalt ab 24 </a:t>
            </a:r>
            <a:r>
              <a:rPr lang="de-DE" sz="2400" dirty="0" smtClean="0"/>
              <a:t>Monate: 50 </a:t>
            </a:r>
            <a:r>
              <a:rPr lang="de-DE" sz="2400" dirty="0"/>
              <a:t>% Beteiligung</a:t>
            </a:r>
          </a:p>
          <a:p>
            <a:pPr lvl="1"/>
            <a:r>
              <a:rPr lang="de-DE" sz="2400" dirty="0"/>
              <a:t>Aufenthalt ab 36 Monate: </a:t>
            </a:r>
            <a:r>
              <a:rPr lang="de-DE" sz="2400" dirty="0" smtClean="0"/>
              <a:t>75 </a:t>
            </a:r>
            <a:r>
              <a:rPr lang="de-DE" sz="2400" dirty="0"/>
              <a:t>% Beteiligung </a:t>
            </a:r>
            <a:endParaRPr lang="de-DE" sz="2400" dirty="0" smtClean="0"/>
          </a:p>
          <a:p>
            <a:pPr lvl="1"/>
            <a:endParaRPr lang="de-DE" dirty="0"/>
          </a:p>
          <a:p>
            <a:r>
              <a:rPr lang="de-DE" dirty="0" smtClean="0"/>
              <a:t>Dadurch sinkt der Eigenanteil </a:t>
            </a:r>
            <a:r>
              <a:rPr lang="de-DE" dirty="0"/>
              <a:t>je </a:t>
            </a:r>
            <a:r>
              <a:rPr lang="de-DE" dirty="0" smtClean="0"/>
              <a:t>länger man in einer Pflegeeinrichtung lebt deutlich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4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Musterberechnung stationäre Heimkosten </a:t>
            </a:r>
            <a:r>
              <a:rPr lang="de-DE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für Einrichtung im Kreis</a:t>
            </a:r>
            <a:r>
              <a:rPr lang="de-DE" sz="28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de-DE" sz="2800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sz="28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(Pflegegrad 4, </a:t>
            </a:r>
            <a:r>
              <a:rPr lang="de-DE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versch. Dauer Aufenthalt </a:t>
            </a:r>
            <a:r>
              <a:rPr lang="de-DE" sz="28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 der Einrichtung)</a:t>
            </a:r>
            <a:br>
              <a:rPr lang="de-DE" sz="2800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endParaRPr lang="de-DE" sz="28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575525"/>
              </p:ext>
            </p:extLst>
          </p:nvPr>
        </p:nvGraphicFramePr>
        <p:xfrm>
          <a:off x="1058863" y="1504605"/>
          <a:ext cx="9789246" cy="4160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4699">
                  <a:extLst>
                    <a:ext uri="{9D8B030D-6E8A-4147-A177-3AD203B41FA5}">
                      <a16:colId xmlns:a16="http://schemas.microsoft.com/office/drawing/2014/main" val="1703745699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3822071093"/>
                    </a:ext>
                  </a:extLst>
                </a:gridCol>
                <a:gridCol w="1143874">
                  <a:extLst>
                    <a:ext uri="{9D8B030D-6E8A-4147-A177-3AD203B41FA5}">
                      <a16:colId xmlns:a16="http://schemas.microsoft.com/office/drawing/2014/main" val="2726141692"/>
                    </a:ext>
                  </a:extLst>
                </a:gridCol>
                <a:gridCol w="1309654">
                  <a:extLst>
                    <a:ext uri="{9D8B030D-6E8A-4147-A177-3AD203B41FA5}">
                      <a16:colId xmlns:a16="http://schemas.microsoft.com/office/drawing/2014/main" val="473007110"/>
                    </a:ext>
                  </a:extLst>
                </a:gridCol>
                <a:gridCol w="1309654">
                  <a:extLst>
                    <a:ext uri="{9D8B030D-6E8A-4147-A177-3AD203B41FA5}">
                      <a16:colId xmlns:a16="http://schemas.microsoft.com/office/drawing/2014/main" val="285862300"/>
                    </a:ext>
                  </a:extLst>
                </a:gridCol>
              </a:tblGrid>
              <a:tr h="8191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Monatliche Kosten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 </a:t>
                      </a:r>
                    </a:p>
                    <a:p>
                      <a:pPr algn="ctr" fontAlgn="b"/>
                      <a:r>
                        <a:rPr lang="de-DE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Jahr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bis 2</a:t>
                      </a:r>
                    </a:p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bis 3</a:t>
                      </a:r>
                    </a:p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</a:t>
                      </a:r>
                    </a:p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Jahre</a:t>
                      </a:r>
                      <a:r>
                        <a:rPr lang="de-D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609628"/>
                  </a:ext>
                </a:extLst>
              </a:tr>
              <a:tr h="5076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Kosten Pflege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3.229,69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3.229,69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3.229,69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3.229,69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5889290"/>
                  </a:ext>
                </a:extLst>
              </a:tr>
              <a:tr h="5076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Ausbildungsumlage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150,88 €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150,88 €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150,88 €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150,88 €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5550571"/>
                  </a:ext>
                </a:extLst>
              </a:tr>
              <a:tr h="3495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Kosten Unterkunft/Verpflegung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1.295,28 €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1.295,28 €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1.295,28 €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1.295,28 €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8834217"/>
                  </a:ext>
                </a:extLst>
              </a:tr>
              <a:tr h="42795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Investitionskosten Einzelzimmer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668,33 €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668,33 €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668,33 €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668,33 €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0425877"/>
                  </a:ext>
                </a:extLst>
              </a:tr>
              <a:tr h="39143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Gesamtkosten: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5.344,18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5.344,18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5.344,18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5.344,18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9695686"/>
                  </a:ext>
                </a:extLst>
              </a:tr>
              <a:tr h="3618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abzüglich Pflegekassenleistung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1.855,00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1.855,00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1.855,00 €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1.855,00 €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3184832"/>
                  </a:ext>
                </a:extLst>
              </a:tr>
              <a:tr h="33973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abzüglich Leistungszuschlag Pflegeversicherung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228,87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457,73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762,89 €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1.144,33 €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8988437"/>
                  </a:ext>
                </a:extLst>
              </a:tr>
              <a:tr h="443131"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verbleiben: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3.260,31 €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3.031,45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2.762,29 €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2.344,85 €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875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79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Sozialhilfe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smtClean="0"/>
              <a:t>Veranstaltung</a:t>
            </a:r>
            <a:r>
              <a:rPr lang="de-DE" smtClean="0"/>
              <a:t> | Amt</a:t>
            </a:r>
          </a:p>
          <a:p>
            <a:r>
              <a:rPr lang="de-DE" smtClean="0"/>
              <a:t>Dozent | Datum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9832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612669" y="1255222"/>
            <a:ext cx="9392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Auswahl des Pflegeheims </a:t>
            </a:r>
          </a:p>
          <a:p>
            <a:pPr marL="514350" indent="-514350">
              <a:buAutoNum type="arabicPeriod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Kosten eines Pflegeheimplatzes 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Pflegeversicherung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Sozialhilfe </a:t>
            </a:r>
          </a:p>
          <a:p>
            <a:pPr marL="514350" indent="-514350">
              <a:buAutoNum type="arabicPeriod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Einkommen/Kostenbeitrag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Vermögen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Schenkungsherausgabe</a:t>
            </a:r>
          </a:p>
          <a:p>
            <a:pPr marL="514350" indent="-514350">
              <a:buAutoNum type="arabicPeriod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Ansprüche aus Vertrag </a:t>
            </a:r>
          </a:p>
          <a:p>
            <a:pPr marL="514350" indent="-514350">
              <a:buAutoNum type="arabicPeriod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Elternunterhalt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Finanzierung der nicht durch die Pflegekasse gedeckten Kosten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541" y="1946729"/>
            <a:ext cx="10294259" cy="4230234"/>
          </a:xfrm>
        </p:spPr>
        <p:txBody>
          <a:bodyPr>
            <a:normAutofit/>
          </a:bodyPr>
          <a:lstStyle/>
          <a:p>
            <a:pPr algn="just"/>
            <a:r>
              <a:rPr lang="de-DE" sz="2800" dirty="0" smtClean="0"/>
              <a:t>Grundsätzlich sind die Kosten aus dem eigenen Vermögen und Einkommen  des/der Pflegebedürftigen und deren Partnern zu zahlen</a:t>
            </a:r>
          </a:p>
          <a:p>
            <a:endParaRPr lang="de-DE" sz="1800" dirty="0" smtClean="0"/>
          </a:p>
          <a:p>
            <a:pPr algn="just"/>
            <a:r>
              <a:rPr lang="de-DE" sz="2800" dirty="0" smtClean="0"/>
              <a:t>Sozialhilfe übernimmt die Kosten erst dann, wenn alle anderen Möglichkeiten ausgeschöpft sind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658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Sozialhilfe Anspruchsvoraussetzungen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541" y="1690690"/>
            <a:ext cx="10294259" cy="448627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Höchstpersönlicher Anspruch </a:t>
            </a:r>
          </a:p>
          <a:p>
            <a:r>
              <a:rPr lang="de-DE" dirty="0" smtClean="0"/>
              <a:t>Muss </a:t>
            </a:r>
            <a:r>
              <a:rPr lang="de-DE" dirty="0"/>
              <a:t>vom </a:t>
            </a:r>
            <a:r>
              <a:rPr lang="de-DE" dirty="0" smtClean="0"/>
              <a:t>Bewohnenden, </a:t>
            </a:r>
            <a:r>
              <a:rPr lang="de-DE" dirty="0"/>
              <a:t>Betreuer oder Angehörigen beantragt </a:t>
            </a:r>
            <a:r>
              <a:rPr lang="de-DE" dirty="0" smtClean="0"/>
              <a:t>werden</a:t>
            </a:r>
            <a:endParaRPr lang="de-DE" dirty="0"/>
          </a:p>
          <a:p>
            <a:pPr algn="just"/>
            <a:r>
              <a:rPr lang="de-DE" dirty="0" smtClean="0"/>
              <a:t>Sozialhilfe wird immer nur dann gewährt, wenn </a:t>
            </a:r>
            <a:r>
              <a:rPr lang="de-DE" dirty="0"/>
              <a:t>das Einkommen und Vermögen des </a:t>
            </a:r>
            <a:r>
              <a:rPr lang="de-DE" dirty="0"/>
              <a:t>Bewohnenden </a:t>
            </a:r>
            <a:r>
              <a:rPr lang="de-DE" dirty="0"/>
              <a:t>nicht </a:t>
            </a:r>
            <a:r>
              <a:rPr lang="de-DE" dirty="0" smtClean="0"/>
              <a:t>ausreichen, </a:t>
            </a:r>
            <a:r>
              <a:rPr lang="de-DE" dirty="0"/>
              <a:t>um die Heimkosten zu </a:t>
            </a:r>
            <a:r>
              <a:rPr lang="de-DE" dirty="0" smtClean="0"/>
              <a:t>decken</a:t>
            </a:r>
          </a:p>
          <a:p>
            <a:r>
              <a:rPr lang="de-DE" dirty="0" smtClean="0"/>
              <a:t>Sozialhilfe wird nicht rückwirkend gewährt</a:t>
            </a:r>
          </a:p>
          <a:p>
            <a:r>
              <a:rPr lang="de-DE" dirty="0" smtClean="0"/>
              <a:t>Voraussetzungen: </a:t>
            </a:r>
          </a:p>
          <a:p>
            <a:pPr lvl="1" algn="just"/>
            <a:r>
              <a:rPr lang="de-DE" dirty="0" smtClean="0"/>
              <a:t>Es muss mindestens Pflegegrad 2 vorliegen; Notwendigkeit der stationären Heimunterbringung </a:t>
            </a:r>
            <a:r>
              <a:rPr lang="de-DE" dirty="0" smtClean="0"/>
              <a:t>muss </a:t>
            </a:r>
            <a:r>
              <a:rPr lang="de-DE" dirty="0" smtClean="0"/>
              <a:t>vom Medizinischen Dienst der Pflegekasse bestätigt werden</a:t>
            </a:r>
          </a:p>
          <a:p>
            <a:pPr lvl="1"/>
            <a:r>
              <a:rPr lang="de-DE" dirty="0" smtClean="0"/>
              <a:t>Eigene Kostendeckung durch Einkommen ist nicht möglich </a:t>
            </a:r>
          </a:p>
          <a:p>
            <a:pPr lvl="1"/>
            <a:r>
              <a:rPr lang="de-DE" dirty="0" smtClean="0"/>
              <a:t>Vermögen darf die Freigrenze von 10.000,00 € nicht überschreiten (Für Ehepaare </a:t>
            </a:r>
            <a:r>
              <a:rPr lang="de-DE" dirty="0" smtClean="0"/>
              <a:t>20.000,00 </a:t>
            </a:r>
            <a:r>
              <a:rPr lang="de-DE" dirty="0" smtClean="0"/>
              <a:t>€)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46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Sozialhilfe; Antragsunterlagen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541" y="1690690"/>
            <a:ext cx="10294259" cy="4486273"/>
          </a:xfrm>
        </p:spPr>
        <p:txBody>
          <a:bodyPr>
            <a:normAutofit/>
          </a:bodyPr>
          <a:lstStyle/>
          <a:p>
            <a:pPr marL="449263" indent="-449263">
              <a:buFont typeface="+mj-lt"/>
              <a:buAutoNum type="arabicPeriod"/>
            </a:pPr>
            <a:r>
              <a:rPr lang="de-DE" sz="1800" dirty="0" smtClean="0"/>
              <a:t>Grundantrag</a:t>
            </a:r>
          </a:p>
          <a:p>
            <a:pPr marL="449263" indent="-449263">
              <a:buFont typeface="+mj-lt"/>
              <a:buAutoNum type="arabicPeriod"/>
            </a:pPr>
            <a:r>
              <a:rPr lang="de-DE" sz="1800" dirty="0" smtClean="0"/>
              <a:t>Pflegekassenbescheid</a:t>
            </a:r>
          </a:p>
          <a:p>
            <a:pPr marL="449263" indent="-449263">
              <a:buFont typeface="+mj-lt"/>
              <a:buAutoNum type="arabicPeriod"/>
            </a:pPr>
            <a:r>
              <a:rPr lang="de-DE" sz="1800" dirty="0" smtClean="0"/>
              <a:t>Bankbescheinigung über bestehende Konten</a:t>
            </a:r>
            <a:endParaRPr lang="de-DE" sz="1800" dirty="0" smtClean="0"/>
          </a:p>
          <a:p>
            <a:pPr marL="449263" indent="-449263">
              <a:buFont typeface="+mj-lt"/>
              <a:buAutoNum type="arabicPeriod"/>
            </a:pPr>
            <a:r>
              <a:rPr lang="de-DE" sz="1800" dirty="0" smtClean="0"/>
              <a:t>Kopien der </a:t>
            </a:r>
            <a:r>
              <a:rPr lang="de-DE" sz="1800" dirty="0" smtClean="0"/>
              <a:t>Sparanlagen der </a:t>
            </a:r>
            <a:r>
              <a:rPr lang="de-DE" sz="1800" dirty="0" smtClean="0"/>
              <a:t>letzten 10 Jahre</a:t>
            </a:r>
          </a:p>
          <a:p>
            <a:pPr marL="449263" indent="-449263">
              <a:buFont typeface="+mj-lt"/>
              <a:buAutoNum type="arabicPeriod"/>
            </a:pPr>
            <a:r>
              <a:rPr lang="de-DE" sz="1800" dirty="0" smtClean="0"/>
              <a:t>Kopien der </a:t>
            </a:r>
            <a:r>
              <a:rPr lang="de-DE" sz="1800" dirty="0" smtClean="0"/>
              <a:t>Kontoauszüge vom </a:t>
            </a:r>
            <a:r>
              <a:rPr lang="de-DE" sz="1800" dirty="0" smtClean="0"/>
              <a:t>Girokonto der letzten 3 Monate</a:t>
            </a:r>
          </a:p>
          <a:p>
            <a:pPr marL="449263" indent="-449263">
              <a:buFont typeface="+mj-lt"/>
              <a:buAutoNum type="arabicPeriod"/>
            </a:pPr>
            <a:r>
              <a:rPr lang="de-DE" sz="1800" dirty="0" smtClean="0"/>
              <a:t>Vollmacht bzw. Betreuerurkunde</a:t>
            </a:r>
          </a:p>
          <a:p>
            <a:pPr marL="449263" indent="-449263">
              <a:buFont typeface="+mj-lt"/>
              <a:buAutoNum type="arabicPeriod"/>
            </a:pPr>
            <a:r>
              <a:rPr lang="de-DE" sz="1800" dirty="0" smtClean="0"/>
              <a:t>Einkommensnachweise</a:t>
            </a:r>
            <a:endParaRPr lang="de-DE" sz="1800" dirty="0" smtClean="0"/>
          </a:p>
          <a:p>
            <a:pPr marL="449263" indent="-449263">
              <a:buFont typeface="+mj-lt"/>
              <a:buAutoNum type="arabicPeriod"/>
            </a:pPr>
            <a:r>
              <a:rPr lang="de-DE" sz="1800" dirty="0" smtClean="0"/>
              <a:t>Nachweise über Versicherungsbeiträge</a:t>
            </a:r>
          </a:p>
          <a:p>
            <a:pPr marL="449263" indent="-449263">
              <a:buFont typeface="+mj-lt"/>
              <a:buAutoNum type="arabicPeriod"/>
            </a:pPr>
            <a:r>
              <a:rPr lang="de-DE" sz="1800" dirty="0" smtClean="0"/>
              <a:t>Versicherungspolicen von Lebens- und Sterbegeldversicherungen</a:t>
            </a:r>
          </a:p>
          <a:p>
            <a:pPr marL="449263" indent="-449263">
              <a:buFont typeface="+mj-lt"/>
              <a:buAutoNum type="arabicPeriod"/>
            </a:pPr>
            <a:r>
              <a:rPr lang="de-DE" sz="1800" dirty="0" smtClean="0"/>
              <a:t>Nachweis/e über Haus und Grundbesitz, Übertragungsverträge</a:t>
            </a:r>
          </a:p>
          <a:p>
            <a:pPr marL="449263" indent="-449263">
              <a:buFont typeface="+mj-lt"/>
              <a:buAutoNum type="arabicPeriod"/>
            </a:pPr>
            <a:r>
              <a:rPr lang="de-DE" sz="1800" dirty="0" smtClean="0"/>
              <a:t>Mietbescheinigung bzw. </a:t>
            </a:r>
            <a:r>
              <a:rPr lang="de-DE" sz="1800" dirty="0" smtClean="0"/>
              <a:t>Mietvertrag bei Ehepaaren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127017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Einkommen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21724" y="4954385"/>
            <a:ext cx="10200181" cy="113526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smtClean="0"/>
              <a:t>Veranstaltung</a:t>
            </a:r>
            <a:r>
              <a:rPr lang="de-DE" smtClean="0"/>
              <a:t> | Amt</a:t>
            </a:r>
          </a:p>
          <a:p>
            <a:r>
              <a:rPr lang="de-DE" smtClean="0"/>
              <a:t>Dozent | Datum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04217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Sozialhilfe – Einkommen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541" y="1690690"/>
            <a:ext cx="10294259" cy="448627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de-DE" dirty="0" smtClean="0"/>
              <a:t>Im Rahmen der Sozialhilfe gehören grundsätzlich alle Einkünfte zum </a:t>
            </a:r>
            <a:r>
              <a:rPr lang="de-DE" dirty="0" err="1" smtClean="0"/>
              <a:t>einzu</a:t>
            </a:r>
            <a:r>
              <a:rPr lang="de-DE" dirty="0" smtClean="0"/>
              <a:t>-setzenden </a:t>
            </a:r>
            <a:r>
              <a:rPr lang="de-DE" dirty="0" smtClean="0"/>
              <a:t>Einkommen; insbesondere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Renten aller Art</a:t>
            </a:r>
          </a:p>
          <a:p>
            <a:r>
              <a:rPr lang="de-DE" dirty="0" smtClean="0"/>
              <a:t>Wohngeld</a:t>
            </a:r>
          </a:p>
          <a:p>
            <a:r>
              <a:rPr lang="de-DE" dirty="0" smtClean="0"/>
              <a:t>Dividenden </a:t>
            </a:r>
          </a:p>
          <a:p>
            <a:r>
              <a:rPr lang="de-DE" dirty="0" smtClean="0"/>
              <a:t>Zinseinkünfte </a:t>
            </a:r>
          </a:p>
          <a:p>
            <a:r>
              <a:rPr lang="de-DE" dirty="0" smtClean="0"/>
              <a:t>Unterhaltszahlungen</a:t>
            </a:r>
          </a:p>
          <a:p>
            <a:endParaRPr lang="de-DE" sz="1500" dirty="0"/>
          </a:p>
          <a:p>
            <a:endParaRPr lang="de-DE" sz="1500" dirty="0" smtClean="0"/>
          </a:p>
          <a:p>
            <a:pPr algn="just"/>
            <a:r>
              <a:rPr lang="de-DE" dirty="0" smtClean="0"/>
              <a:t>Das Einkommen ist bei einer stationären Unterbringung vollständig einzusetzen. Es wird aber ein Taschengeld von aktuell 152,01 € und eine Bekleidungspauschale von </a:t>
            </a:r>
            <a:r>
              <a:rPr lang="de-DE" dirty="0" smtClean="0"/>
              <a:t>derzeit 37,39 </a:t>
            </a:r>
            <a:r>
              <a:rPr lang="de-DE" dirty="0" smtClean="0"/>
              <a:t>€ monatlich gewährt.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546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Kostenbeitrag bei </a:t>
            </a:r>
            <a:r>
              <a:rPr lang="de-DE" sz="3200" dirty="0" smtClean="0"/>
              <a:t>Ehepaaren/Lebenspartnerschaften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dirty="0" smtClean="0"/>
              <a:t>Sofern ein Ehepartner noch zu Hause lebt, wird von dem gemeinsamen Einkommen eine Berechnung eines Kostenbeitrages vorgenommen.</a:t>
            </a:r>
          </a:p>
          <a:p>
            <a:pPr algn="just"/>
            <a:endParaRPr lang="de-DE" dirty="0"/>
          </a:p>
          <a:p>
            <a:pPr algn="just"/>
            <a:r>
              <a:rPr lang="de-DE" dirty="0" smtClean="0"/>
              <a:t>Für den Partner zuhause erfolgt dabei zunächst eine Berechnung des Bedarfes für seinen Lebensunterhalt. Dieser enthält natürlich die Miete und sonstigen Kosten für die Wohnung, den Regelsatz und einen Zuschlag.   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Sollte das Einkommen unterhalb dieses Betrages liegen, wird kein Kostenbeitrag gefordert.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6933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Vermögen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smtClean="0"/>
              <a:t>Veranstaltung</a:t>
            </a:r>
            <a:r>
              <a:rPr lang="de-DE" smtClean="0"/>
              <a:t> | Amt</a:t>
            </a:r>
          </a:p>
          <a:p>
            <a:r>
              <a:rPr lang="de-DE" smtClean="0"/>
              <a:t>Dozent | Datum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20061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Sozialhilfe – Vermögen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Einzusetzen ist das gesamte verwertbare Vermögen; dazu zählen: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Guthaben auf Giro-Konten, Sparbüchern und Bargeld </a:t>
            </a:r>
          </a:p>
          <a:p>
            <a:r>
              <a:rPr lang="de-DE" dirty="0" smtClean="0"/>
              <a:t>Wertpapiere, Sparbriefe, Bausparverträge etc. </a:t>
            </a:r>
          </a:p>
          <a:p>
            <a:r>
              <a:rPr lang="de-DE" dirty="0" smtClean="0"/>
              <a:t>Rückkaufswerte von Lebens- und Sterbegeldversicherungen </a:t>
            </a:r>
          </a:p>
          <a:p>
            <a:r>
              <a:rPr lang="de-DE" dirty="0" smtClean="0"/>
              <a:t>Schmuck- oder Kunstgegenstände, Sammlungen etc. </a:t>
            </a:r>
          </a:p>
          <a:p>
            <a:r>
              <a:rPr lang="de-DE" dirty="0" smtClean="0"/>
              <a:t>Hauseigentum, Ackerland, Grundstücke etc. 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428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Geschütztes Vermögen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541" y="1604356"/>
            <a:ext cx="10294259" cy="4572607"/>
          </a:xfrm>
        </p:spPr>
        <p:txBody>
          <a:bodyPr>
            <a:normAutofit/>
          </a:bodyPr>
          <a:lstStyle/>
          <a:p>
            <a:r>
              <a:rPr lang="de-DE" dirty="0" smtClean="0"/>
              <a:t>Seit dem 01.01.2023 gelten folgende Vermögensfreigrenzen:</a:t>
            </a:r>
          </a:p>
          <a:p>
            <a:endParaRPr lang="de-DE" sz="1700" dirty="0" smtClean="0"/>
          </a:p>
          <a:p>
            <a:r>
              <a:rPr lang="de-DE" dirty="0" smtClean="0"/>
              <a:t>10.000 € für Alleinstehende</a:t>
            </a:r>
          </a:p>
          <a:p>
            <a:r>
              <a:rPr lang="de-DE" dirty="0" smtClean="0"/>
              <a:t>20.000 € für Verheiratete </a:t>
            </a:r>
          </a:p>
          <a:p>
            <a:endParaRPr lang="de-DE" sz="1700" dirty="0" smtClean="0"/>
          </a:p>
          <a:p>
            <a:r>
              <a:rPr lang="de-DE" dirty="0" smtClean="0"/>
              <a:t>Außerdem Kfz bis 7.500 €  für den Ehepartner des Bewohners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dirty="0" smtClean="0"/>
              <a:t>Zusätzlich: Bestattungsvorsorge: 6.000 € je Partner</a:t>
            </a:r>
          </a:p>
          <a:p>
            <a:pPr>
              <a:buFontTx/>
              <a:buChar char="-"/>
            </a:pPr>
            <a:r>
              <a:rPr lang="de-DE" dirty="0" smtClean="0"/>
              <a:t>Bestattungsvorsorgevertrag mit einem Bestattungsunternehmen </a:t>
            </a:r>
          </a:p>
          <a:p>
            <a:pPr algn="just">
              <a:buFontTx/>
              <a:buChar char="-"/>
            </a:pPr>
            <a:r>
              <a:rPr lang="de-DE" dirty="0" smtClean="0"/>
              <a:t>Sterbegeldversicherung; diese muss auf den Tod abgeschlossen oder bei einem Ablaufdatum an einen Bestatter abgetreten sein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413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Hausvermögen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dirty="0" smtClean="0"/>
              <a:t>Geschütztes Hausgrundstück nach § 90 Abs. 2 Nr. 8 SGB XII, wenn es  noch vom Ehepartner des Hilfesuchenden bewohnt wird</a:t>
            </a:r>
          </a:p>
          <a:p>
            <a:endParaRPr lang="de-DE" sz="1400" dirty="0" smtClean="0"/>
          </a:p>
          <a:p>
            <a:r>
              <a:rPr lang="de-DE" dirty="0" smtClean="0"/>
              <a:t>Ggf. Gutachten zur Bewertung </a:t>
            </a:r>
            <a:r>
              <a:rPr lang="de-DE" dirty="0" smtClean="0">
                <a:sym typeface="Wingdings" panose="05000000000000000000" pitchFamily="2" charset="2"/>
              </a:rPr>
              <a:t> Angemessenheit </a:t>
            </a:r>
          </a:p>
          <a:p>
            <a:endParaRPr lang="de-DE" sz="1400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Für die Bewertung sind maßgebend: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Wohnfläche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Grundstücksgröße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Lage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Zuschnitt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Wert/</a:t>
            </a:r>
            <a:r>
              <a:rPr lang="de-DE" dirty="0">
                <a:sym typeface="Wingdings" panose="05000000000000000000" pitchFamily="2" charset="2"/>
              </a:rPr>
              <a:t>V</a:t>
            </a:r>
            <a:r>
              <a:rPr lang="de-DE" dirty="0" smtClean="0">
                <a:sym typeface="Wingdings" panose="05000000000000000000" pitchFamily="2" charset="2"/>
              </a:rPr>
              <a:t>erkehrswert der Immobilie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20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des Pflegeheims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smtClean="0"/>
              <a:t>Veranstaltung</a:t>
            </a:r>
            <a:r>
              <a:rPr lang="de-DE" smtClean="0"/>
              <a:t> | Amt</a:t>
            </a:r>
          </a:p>
          <a:p>
            <a:r>
              <a:rPr lang="de-DE" smtClean="0"/>
              <a:t>Dozent | Datum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656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Sozialhilfe als Darlehen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dirty="0" smtClean="0"/>
              <a:t>Sofern das Haus/die Wohnung noch vom Ehepartner bewohnt </a:t>
            </a:r>
            <a:r>
              <a:rPr lang="de-DE" dirty="0" smtClean="0"/>
              <a:t>wird </a:t>
            </a:r>
            <a:r>
              <a:rPr lang="de-DE" dirty="0" smtClean="0"/>
              <a:t>und die Prüfung der Angemessenheit keinen Schutz ergeben hat, ist ein Darlehen nach § 91 SGB XII möglich</a:t>
            </a:r>
          </a:p>
          <a:p>
            <a:pPr algn="just"/>
            <a:endParaRPr lang="de-DE" sz="800" dirty="0" smtClean="0"/>
          </a:p>
          <a:p>
            <a:pPr algn="just"/>
            <a:r>
              <a:rPr lang="de-DE" dirty="0" smtClean="0"/>
              <a:t>Die Darlehenshöhe orientiert sich am Wert der Immobilie</a:t>
            </a:r>
          </a:p>
          <a:p>
            <a:pPr algn="just"/>
            <a:endParaRPr lang="de-DE" sz="800" dirty="0" smtClean="0"/>
          </a:p>
          <a:p>
            <a:pPr algn="just"/>
            <a:r>
              <a:rPr lang="de-DE" dirty="0" smtClean="0"/>
              <a:t>Das Darlehen muss im Grundbuch abgesichert werden; vorher erfolgt keine Auszahlung an das Heim</a:t>
            </a:r>
          </a:p>
          <a:p>
            <a:pPr algn="just"/>
            <a:endParaRPr lang="de-DE" sz="800" dirty="0" smtClean="0"/>
          </a:p>
          <a:p>
            <a:pPr algn="just"/>
            <a:r>
              <a:rPr lang="de-DE" dirty="0" smtClean="0"/>
              <a:t>Solange der Ehepartner noch in der Immobilie wohnhaft ist, erfolgt keine Verzinsung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314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Besonderheit Pflegewohngeld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dirty="0" smtClean="0"/>
              <a:t>Pflegebedürftige </a:t>
            </a:r>
            <a:r>
              <a:rPr lang="de-DE" dirty="0" smtClean="0"/>
              <a:t>nach Pflegegrad 2, 3, 4 oder 5 können für </a:t>
            </a:r>
            <a:r>
              <a:rPr lang="de-DE" dirty="0" smtClean="0"/>
              <a:t>Ein-richtungen </a:t>
            </a:r>
            <a:r>
              <a:rPr lang="de-DE" dirty="0" smtClean="0"/>
              <a:t>in NRW Anspruch auf Pflegewohngeld haben</a:t>
            </a:r>
          </a:p>
          <a:p>
            <a:pPr algn="just"/>
            <a:endParaRPr lang="de-DE" sz="1200" dirty="0" smtClean="0"/>
          </a:p>
          <a:p>
            <a:pPr algn="just"/>
            <a:r>
              <a:rPr lang="de-DE" dirty="0" smtClean="0"/>
              <a:t>Deckt </a:t>
            </a:r>
            <a:r>
              <a:rPr lang="de-DE" dirty="0"/>
              <a:t>ungedeckte </a:t>
            </a:r>
            <a:r>
              <a:rPr lang="de-DE" dirty="0" smtClean="0"/>
              <a:t>Investitionskosten in </a:t>
            </a:r>
            <a:r>
              <a:rPr lang="de-DE" dirty="0"/>
              <a:t>einer Einrichtung </a:t>
            </a:r>
            <a:endParaRPr lang="de-DE" dirty="0" smtClean="0"/>
          </a:p>
          <a:p>
            <a:pPr algn="just"/>
            <a:endParaRPr lang="de-DE" sz="1200" dirty="0"/>
          </a:p>
          <a:p>
            <a:pPr algn="just"/>
            <a:r>
              <a:rPr lang="de-DE" dirty="0"/>
              <a:t>Wird </a:t>
            </a:r>
            <a:r>
              <a:rPr lang="de-DE" dirty="0" smtClean="0"/>
              <a:t>von der Einrichtung beantragt</a:t>
            </a:r>
          </a:p>
          <a:p>
            <a:pPr algn="just"/>
            <a:endParaRPr lang="de-DE" sz="1200" dirty="0" smtClean="0"/>
          </a:p>
          <a:p>
            <a:pPr algn="just"/>
            <a:r>
              <a:rPr lang="de-DE" dirty="0" smtClean="0"/>
              <a:t>Es gelten die gleichen Grenzen für den Einsatz von Einkommen und </a:t>
            </a:r>
            <a:r>
              <a:rPr lang="de-DE" dirty="0" err="1" smtClean="0"/>
              <a:t>Ver</a:t>
            </a:r>
            <a:r>
              <a:rPr lang="de-DE" dirty="0" smtClean="0"/>
              <a:t>-mögen </a:t>
            </a:r>
            <a:r>
              <a:rPr lang="de-DE" dirty="0" smtClean="0"/>
              <a:t>wie bei der Sozialhilfe</a:t>
            </a:r>
          </a:p>
          <a:p>
            <a:pPr algn="just"/>
            <a:endParaRPr lang="de-DE" sz="1200" dirty="0"/>
          </a:p>
          <a:p>
            <a:pPr algn="just"/>
            <a:r>
              <a:rPr lang="de-DE" dirty="0"/>
              <a:t>Auszahlung erfolgt an die Einrichtung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Besonderheit Beihilfeberechtigung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dirty="0" smtClean="0"/>
              <a:t>Personen, die beihilfeberechtigt sind, bekommen von ihrer Beihilfestelle zusätzliche Leistungen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Dieser Personenkreis benötigt daher keine Sozialhilfeleistungen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3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Schenkungsherausgabe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smtClean="0"/>
              <a:t>Veranstaltung</a:t>
            </a:r>
            <a:r>
              <a:rPr lang="de-DE" smtClean="0"/>
              <a:t> | Amt</a:t>
            </a:r>
          </a:p>
          <a:p>
            <a:r>
              <a:rPr lang="de-DE" smtClean="0"/>
              <a:t>Dozent | Datum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04701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Schenkungsherausgabe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541" y="1886989"/>
            <a:ext cx="10294259" cy="4289974"/>
          </a:xfrm>
        </p:spPr>
        <p:txBody>
          <a:bodyPr>
            <a:noAutofit/>
          </a:bodyPr>
          <a:lstStyle/>
          <a:p>
            <a:pPr algn="just"/>
            <a:r>
              <a:rPr lang="de-DE" sz="2000" dirty="0" smtClean="0"/>
              <a:t>Der Sozialhilfeträger kann nach § 93 SGB XII zivilrechtliche Ansprüche auf sich überleiten. Dazu gehören auch Schenkungsrückforderungsansprüche gem. § 528 BGB. </a:t>
            </a:r>
          </a:p>
          <a:p>
            <a:pPr algn="just"/>
            <a:endParaRPr lang="de-DE" sz="800" dirty="0"/>
          </a:p>
          <a:p>
            <a:pPr algn="just"/>
            <a:r>
              <a:rPr lang="de-DE" sz="2000" dirty="0" smtClean="0"/>
              <a:t>Der Schenker muss verarmt sein. Das ist bei einer Sozialhilfebedürftigkeit immer gegeben. </a:t>
            </a:r>
          </a:p>
          <a:p>
            <a:pPr algn="just"/>
            <a:endParaRPr lang="de-DE" sz="800" dirty="0" smtClean="0"/>
          </a:p>
          <a:p>
            <a:pPr algn="just"/>
            <a:r>
              <a:rPr lang="de-DE" sz="2000" dirty="0" smtClean="0"/>
              <a:t>Entscheidend ist </a:t>
            </a:r>
            <a:r>
              <a:rPr lang="de-DE" sz="2000" dirty="0"/>
              <a:t>die </a:t>
            </a:r>
            <a:r>
              <a:rPr lang="de-DE" sz="2000" dirty="0" smtClean="0"/>
              <a:t>10-Jahresfrist. Ist die Schenkung/Übertragung länger als 10 Jahre </a:t>
            </a:r>
            <a:r>
              <a:rPr lang="de-DE" sz="2000" dirty="0" smtClean="0"/>
              <a:t>seit Eintritt der Bedürftigkeit her</a:t>
            </a:r>
            <a:r>
              <a:rPr lang="de-DE" sz="2000" dirty="0" smtClean="0"/>
              <a:t>, kann keine </a:t>
            </a:r>
            <a:r>
              <a:rPr lang="de-DE" sz="2000" dirty="0" smtClean="0">
                <a:sym typeface="Wingdings" panose="05000000000000000000" pitchFamily="2" charset="2"/>
              </a:rPr>
              <a:t>Schenkungsherausgabe verlangt werden. </a:t>
            </a:r>
          </a:p>
          <a:p>
            <a:pPr algn="just"/>
            <a:endParaRPr lang="de-DE" sz="800" dirty="0" smtClean="0">
              <a:sym typeface="Wingdings" panose="05000000000000000000" pitchFamily="2" charset="2"/>
            </a:endParaRPr>
          </a:p>
          <a:p>
            <a:pPr algn="just"/>
            <a:r>
              <a:rPr lang="de-DE" sz="2000" dirty="0" smtClean="0">
                <a:sym typeface="Wingdings" panose="05000000000000000000" pitchFamily="2" charset="2"/>
              </a:rPr>
              <a:t>Sofern der </a:t>
            </a:r>
            <a:r>
              <a:rPr lang="de-DE" sz="2000" dirty="0" smtClean="0"/>
              <a:t>Beschenkte aufgrund seiner eigenen wirtschaftlichen Verhältnisse nicht zur Rückzahlung in der Lage ist, erfolgt zu späteren Zeitpunkten erneute Prüfung.</a:t>
            </a:r>
          </a:p>
          <a:p>
            <a:pPr algn="just"/>
            <a:endParaRPr lang="de-DE" sz="800" dirty="0">
              <a:sym typeface="Wingdings" panose="05000000000000000000" pitchFamily="2" charset="2"/>
            </a:endParaRPr>
          </a:p>
          <a:p>
            <a:pPr algn="just"/>
            <a:r>
              <a:rPr lang="de-DE" sz="2000" dirty="0" smtClean="0"/>
              <a:t>Die </a:t>
            </a:r>
            <a:r>
              <a:rPr lang="de-DE" sz="2000" dirty="0" smtClean="0"/>
              <a:t>jüngste </a:t>
            </a:r>
            <a:r>
              <a:rPr lang="de-DE" sz="2000" dirty="0" smtClean="0"/>
              <a:t>Schenkung wird als erstes zurückgefordert. </a:t>
            </a:r>
          </a:p>
        </p:txBody>
      </p:sp>
    </p:spTree>
    <p:extLst>
      <p:ext uri="{BB962C8B-B14F-4D97-AF65-F5344CB8AC3E}">
        <p14:creationId xmlns:p14="http://schemas.microsoft.com/office/powerpoint/2010/main" val="3484655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Übertragung Grundbesitz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542" y="1817461"/>
            <a:ext cx="10294259" cy="4351338"/>
          </a:xfrm>
        </p:spPr>
        <p:txBody>
          <a:bodyPr>
            <a:normAutofit/>
          </a:bodyPr>
          <a:lstStyle/>
          <a:p>
            <a:pPr algn="just"/>
            <a:r>
              <a:rPr lang="de-DE" dirty="0" smtClean="0"/>
              <a:t>Bei Grundbesitzübertragungen, die noch nicht älter als 10 Jahre sind, ergibt sich sehr häufig ein hoher Schenkungswert. </a:t>
            </a:r>
          </a:p>
          <a:p>
            <a:pPr algn="just"/>
            <a:endParaRPr lang="de-DE" dirty="0"/>
          </a:p>
          <a:p>
            <a:pPr algn="just"/>
            <a:r>
              <a:rPr lang="de-DE" dirty="0" smtClean="0">
                <a:sym typeface="Wingdings" panose="05000000000000000000" pitchFamily="2" charset="2"/>
              </a:rPr>
              <a:t>Bezüglich des Schenkungswertes </a:t>
            </a:r>
            <a:r>
              <a:rPr lang="de-DE" dirty="0" smtClean="0">
                <a:sym typeface="Wingdings" panose="05000000000000000000" pitchFamily="2" charset="2"/>
              </a:rPr>
              <a:t>wird ggf. eine </a:t>
            </a:r>
            <a:r>
              <a:rPr lang="de-DE" dirty="0" smtClean="0">
                <a:sym typeface="Wingdings" panose="05000000000000000000" pitchFamily="2" charset="2"/>
              </a:rPr>
              <a:t>gutachterliche Stellung-</a:t>
            </a:r>
            <a:r>
              <a:rPr lang="de-DE" dirty="0" err="1" smtClean="0">
                <a:sym typeface="Wingdings" panose="05000000000000000000" pitchFamily="2" charset="2"/>
              </a:rPr>
              <a:t>nahme</a:t>
            </a:r>
            <a:r>
              <a:rPr lang="de-DE" dirty="0" smtClean="0">
                <a:sym typeface="Wingdings" panose="05000000000000000000" pitchFamily="2" charset="2"/>
              </a:rPr>
              <a:t> angefordert. </a:t>
            </a:r>
          </a:p>
          <a:p>
            <a:pPr algn="just"/>
            <a:endParaRPr lang="de-DE" dirty="0" smtClean="0">
              <a:sym typeface="Wingdings" panose="05000000000000000000" pitchFamily="2" charset="2"/>
            </a:endParaRPr>
          </a:p>
          <a:p>
            <a:pPr algn="just"/>
            <a:r>
              <a:rPr lang="de-DE" dirty="0" smtClean="0">
                <a:sym typeface="Wingdings" panose="05000000000000000000" pitchFamily="2" charset="2"/>
              </a:rPr>
              <a:t>Noch bestehende Verbindlichkeiten werden abgezogen. </a:t>
            </a:r>
          </a:p>
          <a:p>
            <a:pPr algn="just"/>
            <a:endParaRPr lang="de-DE" dirty="0" smtClean="0">
              <a:sym typeface="Wingdings" panose="05000000000000000000" pitchFamily="2" charset="2"/>
            </a:endParaRPr>
          </a:p>
          <a:p>
            <a:pPr algn="just"/>
            <a:r>
              <a:rPr lang="de-DE" dirty="0" smtClean="0">
                <a:sym typeface="Wingdings" panose="05000000000000000000" pitchFamily="2" charset="2"/>
              </a:rPr>
              <a:t>In </a:t>
            </a:r>
            <a:r>
              <a:rPr lang="de-DE" dirty="0" smtClean="0">
                <a:sym typeface="Wingdings" panose="05000000000000000000" pitchFamily="2" charset="2"/>
              </a:rPr>
              <a:t>der Regel Rückforderung gesamte Sozialhilfe; ggf. Stundung gegen Absicherung</a:t>
            </a:r>
          </a:p>
        </p:txBody>
      </p:sp>
    </p:spTree>
    <p:extLst>
      <p:ext uri="{BB962C8B-B14F-4D97-AF65-F5344CB8AC3E}">
        <p14:creationId xmlns:p14="http://schemas.microsoft.com/office/powerpoint/2010/main" val="1305566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Übertragung sonst. Vermögenswerte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542" y="1817461"/>
            <a:ext cx="10294259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de-DE" sz="2600" dirty="0" smtClean="0"/>
              <a:t>Überwiegend werden neben Grundbesitz häufig Geldbeträge </a:t>
            </a:r>
            <a:r>
              <a:rPr lang="de-DE" sz="2600" dirty="0"/>
              <a:t>an </a:t>
            </a:r>
            <a:r>
              <a:rPr lang="de-DE" sz="2600" dirty="0" smtClean="0"/>
              <a:t>Kinder oder Enkelkinder </a:t>
            </a:r>
            <a:r>
              <a:rPr lang="de-DE" sz="2600" dirty="0" smtClean="0"/>
              <a:t>übertragen. Auch hier sind entsprechende Schenkungen der letzten 10 Jahre zu prüfen. </a:t>
            </a:r>
          </a:p>
          <a:p>
            <a:pPr marL="0" indent="0" algn="just">
              <a:buNone/>
            </a:pPr>
            <a:endParaRPr lang="de-DE" dirty="0" smtClean="0"/>
          </a:p>
          <a:p>
            <a:pPr algn="just"/>
            <a:r>
              <a:rPr lang="de-DE" dirty="0" smtClean="0"/>
              <a:t>Sogenannte „Anstandsschenkungen“ können nicht zurückgefordert werden.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Sofern das Geld für Anschaffungen ausgegeben wurde, erfolgt trotzdem eine Rückforderung. 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Falls monatlich kleinere Beträge über Jahre erfolgten, kann ebenfalls Herausgabe verlangt werden. </a:t>
            </a:r>
          </a:p>
        </p:txBody>
      </p:sp>
    </p:spTree>
    <p:extLst>
      <p:ext uri="{BB962C8B-B14F-4D97-AF65-F5344CB8AC3E}">
        <p14:creationId xmlns:p14="http://schemas.microsoft.com/office/powerpoint/2010/main" val="2177473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Ansprüche aus Vertrag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smtClean="0"/>
              <a:t>Veranstaltung</a:t>
            </a:r>
            <a:r>
              <a:rPr lang="de-DE" smtClean="0"/>
              <a:t> | Amt</a:t>
            </a:r>
          </a:p>
          <a:p>
            <a:r>
              <a:rPr lang="de-DE" smtClean="0"/>
              <a:t>Dozent | Datum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23939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Ansprüche aus Vertrag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541" y="1690690"/>
            <a:ext cx="10294259" cy="44862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 smtClean="0"/>
              <a:t>In Übergabeverträgen haben sich </a:t>
            </a:r>
            <a:r>
              <a:rPr lang="de-DE" dirty="0"/>
              <a:t>die </a:t>
            </a:r>
            <a:r>
              <a:rPr lang="de-DE" dirty="0" smtClean="0"/>
              <a:t>früheren Eigentümer häufig bestimmte Rechte an dem Besitz vorbehalten. Das </a:t>
            </a:r>
            <a:r>
              <a:rPr lang="de-DE" dirty="0" smtClean="0"/>
              <a:t>können z.B. </a:t>
            </a:r>
            <a:r>
              <a:rPr lang="de-DE" dirty="0" smtClean="0"/>
              <a:t>sein:</a:t>
            </a:r>
          </a:p>
          <a:p>
            <a:pPr marL="0" indent="0" algn="just">
              <a:buNone/>
            </a:pPr>
            <a:endParaRPr lang="de-DE" dirty="0" smtClean="0"/>
          </a:p>
          <a:p>
            <a:pPr algn="just">
              <a:buFontTx/>
              <a:buChar char="-"/>
            </a:pPr>
            <a:r>
              <a:rPr lang="de-DE" dirty="0" err="1" smtClean="0"/>
              <a:t>Nießbrauchsrecht</a:t>
            </a:r>
            <a:endParaRPr lang="de-DE" dirty="0" smtClean="0"/>
          </a:p>
          <a:p>
            <a:pPr algn="just">
              <a:buFontTx/>
              <a:buChar char="-"/>
            </a:pPr>
            <a:r>
              <a:rPr lang="de-DE" dirty="0" smtClean="0"/>
              <a:t>Wohnrecht</a:t>
            </a:r>
          </a:p>
          <a:p>
            <a:pPr algn="just">
              <a:buFontTx/>
              <a:buChar char="-"/>
            </a:pPr>
            <a:r>
              <a:rPr lang="de-DE" dirty="0" smtClean="0"/>
              <a:t>Geldrente </a:t>
            </a:r>
          </a:p>
          <a:p>
            <a:pPr algn="just">
              <a:buFontTx/>
              <a:buChar char="-"/>
            </a:pPr>
            <a:r>
              <a:rPr lang="de-DE" dirty="0" smtClean="0"/>
              <a:t>Übernahme Nebenkosten</a:t>
            </a:r>
          </a:p>
          <a:p>
            <a:pPr algn="just">
              <a:buFontTx/>
              <a:buChar char="-"/>
            </a:pPr>
            <a:endParaRPr lang="de-DE" dirty="0" smtClean="0"/>
          </a:p>
          <a:p>
            <a:pPr marL="0" lvl="1" indent="0" algn="just">
              <a:buNone/>
            </a:pPr>
            <a:r>
              <a:rPr lang="de-DE" sz="2400" dirty="0"/>
              <a:t>Das Sozialamt leitet </a:t>
            </a:r>
            <a:r>
              <a:rPr lang="de-DE" sz="2400" dirty="0" smtClean="0"/>
              <a:t>diese Rechte auf sich über und macht bei einer Sozialhilfegewährung entsprechende Forderungen geltend.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54059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Elternunterhalt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smtClean="0"/>
              <a:t>Veranstaltung</a:t>
            </a:r>
            <a:r>
              <a:rPr lang="de-DE" smtClean="0"/>
              <a:t> | Amt</a:t>
            </a:r>
          </a:p>
          <a:p>
            <a:r>
              <a:rPr lang="de-DE" smtClean="0"/>
              <a:t>Dozent | Datum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281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des Pflegeheims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1059542" y="2026949"/>
            <a:ext cx="4960259" cy="4307349"/>
          </a:xfrm>
        </p:spPr>
        <p:txBody>
          <a:bodyPr>
            <a:normAutofit lnSpcReduction="10000"/>
          </a:bodyPr>
          <a:lstStyle/>
          <a:p>
            <a:pPr algn="just"/>
            <a:r>
              <a:rPr lang="de-DE" dirty="0" smtClean="0"/>
              <a:t>Im Kreis Steinfurt gibt es </a:t>
            </a:r>
            <a:r>
              <a:rPr lang="de-DE" dirty="0" smtClean="0"/>
              <a:t>derzeit 60 </a:t>
            </a:r>
            <a:r>
              <a:rPr lang="de-DE" dirty="0" smtClean="0"/>
              <a:t>stationäre Pflegeeinrichtungen mit 4.136 Plätzen </a:t>
            </a:r>
          </a:p>
          <a:p>
            <a:endParaRPr lang="de-DE" sz="1200" dirty="0" smtClean="0"/>
          </a:p>
          <a:p>
            <a:pPr algn="just"/>
            <a:r>
              <a:rPr lang="de-DE" dirty="0" smtClean="0"/>
              <a:t>Freie Auswahl des Pflegeheims </a:t>
            </a:r>
            <a:r>
              <a:rPr lang="de-DE" sz="2000" dirty="0" smtClean="0"/>
              <a:t>(auch außerhalb des Kreises Steinfurt)</a:t>
            </a:r>
          </a:p>
          <a:p>
            <a:endParaRPr lang="de-DE" sz="1200" dirty="0" smtClean="0"/>
          </a:p>
          <a:p>
            <a:pPr algn="just"/>
            <a:r>
              <a:rPr lang="de-DE" dirty="0" smtClean="0"/>
              <a:t>Jedes Pflegeheim hat </a:t>
            </a:r>
            <a:r>
              <a:rPr lang="de-DE" dirty="0" smtClean="0"/>
              <a:t>unter-schiedliche </a:t>
            </a:r>
            <a:r>
              <a:rPr lang="de-DE" dirty="0" smtClean="0"/>
              <a:t>Preise</a:t>
            </a:r>
          </a:p>
          <a:p>
            <a:endParaRPr lang="de-DE" dirty="0" smtClean="0"/>
          </a:p>
          <a:p>
            <a:pPr algn="just"/>
            <a:r>
              <a:rPr lang="de-DE" dirty="0" smtClean="0"/>
              <a:t>Im Kreis Steinfurt gibt es für die Suche den Pflegeatlas</a:t>
            </a:r>
          </a:p>
          <a:p>
            <a:endParaRPr lang="de-DE" dirty="0"/>
          </a:p>
        </p:txBody>
      </p:sp>
      <p:pic>
        <p:nvPicPr>
          <p:cNvPr id="1026" name="Picture 2" descr="Jugend trifft Kreispolitik | Kreis Steinfu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79" y="2026949"/>
            <a:ext cx="4136570" cy="34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Angehörigen Entlastungsgesetz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dirty="0" smtClean="0"/>
              <a:t>Seit dem 01.01.2020 gilt das Angehörigen-Entlastungsgesetz. 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Kinder von pflegebedürftigen Eltern müssen erst ab </a:t>
            </a:r>
            <a:r>
              <a:rPr lang="de-DE" dirty="0"/>
              <a:t>einem </a:t>
            </a:r>
            <a:r>
              <a:rPr lang="de-DE" dirty="0" smtClean="0"/>
              <a:t>Brutto-Jahreseinkommen von </a:t>
            </a:r>
            <a:r>
              <a:rPr lang="de-DE" dirty="0"/>
              <a:t>100.000 € </a:t>
            </a:r>
            <a:r>
              <a:rPr lang="de-DE" dirty="0" smtClean="0"/>
              <a:t>des Kindes (ohne das Einkommen des Ehepartners) für die Kosten der Eltern aufkommen.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Einkommensunterlagen können nur dann verlangt werden, wenn die Vermutung vorhanden ist, dass die Grenze überschritten wird.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35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des Pflegeheims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01" y="1629296"/>
            <a:ext cx="8376545" cy="46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474213"/>
            <a:ext cx="10055678" cy="55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5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Entscheidung für ein Pflegeheim	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Vorteile vollstationäre Pflege	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1030513" y="2505075"/>
            <a:ext cx="4967063" cy="2923136"/>
          </a:xfrm>
        </p:spPr>
        <p:txBody>
          <a:bodyPr/>
          <a:lstStyle/>
          <a:p>
            <a:r>
              <a:rPr lang="de-DE" dirty="0" smtClean="0"/>
              <a:t>Gesicherte Rund-um-die-Uhr Versorgung </a:t>
            </a:r>
          </a:p>
          <a:p>
            <a:r>
              <a:rPr lang="de-DE" dirty="0" smtClean="0"/>
              <a:t>Möglichkeit der gesellschaftlichen Teilhabe</a:t>
            </a:r>
          </a:p>
          <a:p>
            <a:r>
              <a:rPr lang="de-DE" dirty="0" smtClean="0"/>
              <a:t>In der Regel kein weiterer Umzug notwendig </a:t>
            </a:r>
          </a:p>
          <a:p>
            <a:r>
              <a:rPr lang="de-DE" dirty="0" smtClean="0"/>
              <a:t>Gute Planbarkeit für Angehörige 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Nachteile vollstationäre Pflege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2615565"/>
          </a:xfrm>
        </p:spPr>
        <p:txBody>
          <a:bodyPr>
            <a:normAutofit/>
          </a:bodyPr>
          <a:lstStyle/>
          <a:p>
            <a:r>
              <a:rPr lang="de-DE" dirty="0" smtClean="0"/>
              <a:t>Häufig große Einrichtungen, </a:t>
            </a:r>
            <a:r>
              <a:rPr lang="de-DE" dirty="0" smtClean="0"/>
              <a:t>tlw. über 100 Bewohnende</a:t>
            </a:r>
            <a:endParaRPr lang="de-DE" dirty="0" smtClean="0"/>
          </a:p>
          <a:p>
            <a:r>
              <a:rPr lang="de-DE" dirty="0" smtClean="0"/>
              <a:t>Vorgegebene Einrichtungs-strukturen </a:t>
            </a:r>
          </a:p>
          <a:p>
            <a:r>
              <a:rPr lang="de-DE" dirty="0" smtClean="0"/>
              <a:t>Aktuell: Fachkräftemangel und Kapazitätsprobleme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88967" y="5511338"/>
            <a:ext cx="971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gibt gute ambulante Angebote (z.B. Servicewohnen,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Tagespflegen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Pflegedienste, Wohngemeinschaften s.a. nächste Seite)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7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71599" y="822960"/>
            <a:ext cx="80300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Alternativen stationäre Pflegeeinrichtung</a:t>
            </a:r>
          </a:p>
          <a:p>
            <a:r>
              <a:rPr lang="de-DE" dirty="0"/>
              <a:t>	</a:t>
            </a:r>
          </a:p>
        </p:txBody>
      </p:sp>
      <p:sp>
        <p:nvSpPr>
          <p:cNvPr id="4" name="Rechteck 3"/>
          <p:cNvSpPr/>
          <p:nvPr/>
        </p:nvSpPr>
        <p:spPr>
          <a:xfrm>
            <a:off x="606828" y="1612667"/>
            <a:ext cx="8794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Ambulante Pflegewohngemeinschaft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Ebenfalls 24-Stunden-Betreuung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Kleine Einheiten; in der Regel 2 Gruppen a` 12 Plätze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Angehörige können sich einbringen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Miet- und Betreuungsvertrag mit Anbieter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Fast alle Anbieter im Kreis Steinfurt haben mit dem Kreis Vereinbarungen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festen Pauschalen abgeschlossen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8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smtClean="0"/>
              <a:t>Veranstaltung</a:t>
            </a:r>
            <a:r>
              <a:rPr lang="de-DE" smtClean="0"/>
              <a:t> | Amt</a:t>
            </a:r>
          </a:p>
          <a:p>
            <a:r>
              <a:rPr lang="de-DE" smtClean="0"/>
              <a:t>Dozent | Datum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209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reis-Steinfurt-breit.pptx" id="{521F3556-0E95-4E4D-A9D3-07D004670346}" vid="{D925D825-E45E-40E6-B93C-63290EAEBD3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Kreis-Steinfurt-breit</Template>
  <TotalTime>0</TotalTime>
  <Words>1626</Words>
  <Application>Microsoft Office PowerPoint</Application>
  <PresentationFormat>Breitbild</PresentationFormat>
  <Paragraphs>300</Paragraphs>
  <Slides>40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Office</vt:lpstr>
      <vt:lpstr>Finanzierung eines Pflegeheimplatzes </vt:lpstr>
      <vt:lpstr>PowerPoint-Präsentation</vt:lpstr>
      <vt:lpstr>Auswahl des Pflegeheims</vt:lpstr>
      <vt:lpstr>Auswahl des Pflegeheims</vt:lpstr>
      <vt:lpstr>Auswahl des Pflegeheims</vt:lpstr>
      <vt:lpstr>PowerPoint-Präsentation</vt:lpstr>
      <vt:lpstr>Entscheidung für ein Pflegeheim </vt:lpstr>
      <vt:lpstr>PowerPoint-Präsentation</vt:lpstr>
      <vt:lpstr>Kosten</vt:lpstr>
      <vt:lpstr>Zusammensetzung der Kosten</vt:lpstr>
      <vt:lpstr>Kosten </vt:lpstr>
      <vt:lpstr>Kosten</vt:lpstr>
      <vt:lpstr>Kosten</vt:lpstr>
      <vt:lpstr>Pflegekosten – der EEE</vt:lpstr>
      <vt:lpstr>Pflegeversicherung</vt:lpstr>
      <vt:lpstr>Pflegeversicherungsleistungen</vt:lpstr>
      <vt:lpstr>Pflegeversicherung – Leistungszuschläge</vt:lpstr>
      <vt:lpstr>Musterberechnung stationäre Heimkosten für Einrichtung im Kreis (Pflegegrad 4, versch. Dauer Aufenthalt in der Einrichtung) </vt:lpstr>
      <vt:lpstr>Sozialhilfe</vt:lpstr>
      <vt:lpstr>Finanzierung der nicht durch die Pflegekasse gedeckten Kosten</vt:lpstr>
      <vt:lpstr>Sozialhilfe Anspruchsvoraussetzungen</vt:lpstr>
      <vt:lpstr>Sozialhilfe; Antragsunterlagen </vt:lpstr>
      <vt:lpstr>Einkommen</vt:lpstr>
      <vt:lpstr>Sozialhilfe – Einkommen </vt:lpstr>
      <vt:lpstr>Kostenbeitrag bei Ehepaaren/Lebenspartnerschaften</vt:lpstr>
      <vt:lpstr>Vermögen</vt:lpstr>
      <vt:lpstr>Sozialhilfe – Vermögen </vt:lpstr>
      <vt:lpstr>Geschütztes Vermögen </vt:lpstr>
      <vt:lpstr>Hausvermögen </vt:lpstr>
      <vt:lpstr>Sozialhilfe als Darlehen</vt:lpstr>
      <vt:lpstr>Besonderheit Pflegewohngeld </vt:lpstr>
      <vt:lpstr>Besonderheit Beihilfeberechtigung </vt:lpstr>
      <vt:lpstr>Schenkungsherausgabe</vt:lpstr>
      <vt:lpstr>Schenkungsherausgabe </vt:lpstr>
      <vt:lpstr>Übertragung Grundbesitz</vt:lpstr>
      <vt:lpstr>Übertragung sonst. Vermögenswerte </vt:lpstr>
      <vt:lpstr>Ansprüche aus Vertrag</vt:lpstr>
      <vt:lpstr>Ansprüche aus Vertrag </vt:lpstr>
      <vt:lpstr>Elternunterhalt </vt:lpstr>
      <vt:lpstr>Angehörigen Entlastungsgesetz</vt:lpstr>
    </vt:vector>
  </TitlesOfParts>
  <Company>Kreis Steinfurt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Finanzierung eines Pflegeheimplatzes</dc:title>
  <dc:creator>Jana Büscher</dc:creator>
  <cp:lastModifiedBy>Joachim Hatke</cp:lastModifiedBy>
  <cp:revision>87</cp:revision>
  <cp:lastPrinted>2025-07-31T07:37:34Z</cp:lastPrinted>
  <dcterms:created xsi:type="dcterms:W3CDTF">2025-07-04T06:38:08Z</dcterms:created>
  <dcterms:modified xsi:type="dcterms:W3CDTF">2025-08-19T11:34:12Z</dcterms:modified>
</cp:coreProperties>
</file>