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61" r:id="rId4"/>
    <p:sldId id="260" r:id="rId5"/>
    <p:sldId id="264" r:id="rId6"/>
    <p:sldId id="262" r:id="rId7"/>
    <p:sldId id="265" r:id="rId8"/>
    <p:sldId id="263"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257" r:id="rId46"/>
    <p:sldId id="302" r:id="rId47"/>
    <p:sldId id="303" r:id="rId48"/>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B59D"/>
    <a:srgbClr val="3B3398"/>
    <a:srgbClr val="39368A"/>
    <a:srgbClr val="826F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15620"/>
    <p:restoredTop sz="94660"/>
  </p:normalViewPr>
  <p:slideViewPr>
    <p:cSldViewPr>
      <p:cViewPr varScale="1">
        <p:scale>
          <a:sx n="168" d="100"/>
          <a:sy n="168" d="100"/>
        </p:scale>
        <p:origin x="-19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1632A796-3376-459B-B32F-22D28DAF5370}" type="datetimeFigureOut">
              <a:rPr lang="de-DE" smtClean="0"/>
              <a:pPr/>
              <a:t>24.10.2016</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ACE3DBF2-6588-49B1-BF28-F1036D630084}"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2</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17</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19</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21</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23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25</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27</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29</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31</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33</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35</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3</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37</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39</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41</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43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7</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9</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11</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13</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E3DBF2-6588-49B1-BF28-F1036D630084}" type="slidenum">
              <a:rPr lang="de-DE" smtClean="0"/>
              <a:pPr/>
              <a:t>15</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6" y="2130425"/>
            <a:ext cx="8280920"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395536" y="3886200"/>
            <a:ext cx="828092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cSld>
  <p:clrMapOvr>
    <a:masterClrMapping/>
  </p:clrMapOvr>
  <p:transition advTm="7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advTm="7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95536" y="3849067"/>
            <a:ext cx="8352928" cy="1362075"/>
          </a:xfrm>
        </p:spPr>
        <p:txBody>
          <a:bodyPr anchor="t"/>
          <a:lstStyle>
            <a:lvl1pPr algn="l">
              <a:defRPr sz="4000" b="1" cap="all"/>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395536" y="2348880"/>
            <a:ext cx="835292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Tree>
  </p:cSld>
  <p:clrMapOvr>
    <a:masterClrMapping/>
  </p:clrMapOvr>
  <p:transition advTm="7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74848" y="2680320"/>
            <a:ext cx="4038600" cy="3196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4008" y="2680320"/>
            <a:ext cx="4038600" cy="3196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advTm="700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advTm="700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advTm="700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95536" y="2054011"/>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64706" y="2054012"/>
            <a:ext cx="5111750" cy="38952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395536" y="3216061"/>
            <a:ext cx="3008313" cy="2733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advTm="700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381744" y="1978496"/>
            <a:ext cx="8294712" cy="39707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hasCustomPrompt="1"/>
          </p:nvPr>
        </p:nvSpPr>
        <p:spPr>
          <a:xfrm>
            <a:off x="3131840" y="1412776"/>
            <a:ext cx="5544616" cy="360040"/>
          </a:xfrm>
        </p:spPr>
        <p:txBody>
          <a:bodyPr>
            <a:normAutofit/>
          </a:bodyPr>
          <a:lstStyle>
            <a:lvl1pPr marL="0" indent="0" algn="r">
              <a:buNone/>
              <a:defRPr sz="2000" b="1">
                <a:solidFill>
                  <a:srgbClr val="39368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Titelmasterformat durch Klicken bearbeiten</a:t>
            </a:r>
          </a:p>
        </p:txBody>
      </p:sp>
    </p:spTree>
  </p:cSld>
  <p:clrMapOvr>
    <a:masterClrMapping/>
  </p:clrMapOvr>
  <p:transition advTm="7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907704" y="1268760"/>
            <a:ext cx="6768752"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395536" y="2636912"/>
            <a:ext cx="8291264" cy="3240359"/>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ransition advTm="7000"/>
  <p:txStyles>
    <p:titleStyle>
      <a:lvl1pPr algn="l" defTabSz="914400" rtl="0" eaLnBrk="1" latinLnBrk="0" hangingPunct="1">
        <a:spcBef>
          <a:spcPct val="0"/>
        </a:spcBef>
        <a:buNone/>
        <a:defRPr sz="4400" b="1" kern="1200">
          <a:solidFill>
            <a:srgbClr val="39368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smtClean="0"/>
              <a:t/>
            </a:r>
            <a:br>
              <a:rPr lang="de-DE" smtClean="0"/>
            </a:br>
            <a:r>
              <a:rPr lang="de-DE" smtClean="0"/>
              <a:t>Zeitstrahl zur Kreisgeschichte</a:t>
            </a:r>
            <a:br>
              <a:rPr lang="de-DE" smtClean="0"/>
            </a:br>
            <a:r>
              <a:rPr lang="de-DE" smtClean="0"/>
              <a:t>| 1816 – 2016 |</a:t>
            </a:r>
            <a:br>
              <a:rPr lang="de-DE" smtClean="0"/>
            </a:br>
            <a:r>
              <a:rPr lang="de-DE" smtClean="0"/>
              <a:t/>
            </a:r>
            <a:br>
              <a:rPr lang="de-DE" smtClean="0"/>
            </a:br>
            <a:endParaRPr lang="de-DE" dirty="0"/>
          </a:p>
        </p:txBody>
      </p:sp>
      <p:sp>
        <p:nvSpPr>
          <p:cNvPr id="4" name="Untertitel 3"/>
          <p:cNvSpPr>
            <a:spLocks noGrp="1"/>
          </p:cNvSpPr>
          <p:nvPr>
            <p:ph type="subTitle" idx="1"/>
          </p:nvPr>
        </p:nvSpPr>
        <p:spPr/>
        <p:txBody>
          <a:bodyPr/>
          <a:lstStyle/>
          <a:p>
            <a:endParaRPr lang="de-DE"/>
          </a:p>
        </p:txBody>
      </p:sp>
    </p:spTree>
  </p:cSld>
  <p:clrMapOvr>
    <a:masterClrMapping/>
  </p:clrMapOvr>
  <p:transition advClick="0"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0" name="Textfeld 49"/>
          <p:cNvSpPr txBox="1"/>
          <p:nvPr/>
        </p:nvSpPr>
        <p:spPr>
          <a:xfrm rot="5400000">
            <a:off x="7304526" y="3353214"/>
            <a:ext cx="1107996" cy="1779879"/>
          </a:xfrm>
          <a:prstGeom prst="rect">
            <a:avLst/>
          </a:prstGeom>
          <a:noFill/>
        </p:spPr>
        <p:txBody>
          <a:bodyPr vert="vert270" wrap="square" rtlCol="0">
            <a:spAutoFit/>
          </a:bodyPr>
          <a:lstStyle/>
          <a:p>
            <a:pPr algn="just"/>
            <a:r>
              <a:rPr lang="de-DE" sz="1200" dirty="0" smtClean="0">
                <a:solidFill>
                  <a:srgbClr val="39368A"/>
                </a:solidFill>
              </a:rPr>
              <a:t>Fertigstellung der </a:t>
            </a:r>
            <a:r>
              <a:rPr lang="de-DE" sz="1200" dirty="0" err="1" smtClean="0">
                <a:solidFill>
                  <a:srgbClr val="39368A"/>
                </a:solidFill>
              </a:rPr>
              <a:t>Chaus-see</a:t>
            </a:r>
            <a:r>
              <a:rPr lang="de-DE" sz="1200" dirty="0" smtClean="0">
                <a:solidFill>
                  <a:srgbClr val="39368A"/>
                </a:solidFill>
              </a:rPr>
              <a:t> zwischen Ibbenbüren und Rheine (spätere B 65) und weiter über Neuen-</a:t>
            </a:r>
            <a:r>
              <a:rPr lang="de-DE" sz="1200" dirty="0" err="1" smtClean="0">
                <a:solidFill>
                  <a:srgbClr val="39368A"/>
                </a:solidFill>
              </a:rPr>
              <a:t>kirchen</a:t>
            </a:r>
            <a:r>
              <a:rPr lang="de-DE" sz="1200" dirty="0" smtClean="0">
                <a:solidFill>
                  <a:srgbClr val="39368A"/>
                </a:solidFill>
              </a:rPr>
              <a:t> nach Steinfurt.</a:t>
            </a: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1850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1840 bis 1850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1840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2483768"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148" name="Eingekerbter Richtungspfeil 147"/>
          <p:cNvSpPr/>
          <p:nvPr/>
        </p:nvSpPr>
        <p:spPr>
          <a:xfrm>
            <a:off x="2339752" y="4149081"/>
            <a:ext cx="1800200" cy="720079"/>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54" name="Gerade Verbindung 53"/>
          <p:cNvCxnSpPr/>
          <p:nvPr/>
        </p:nvCxnSpPr>
        <p:spPr>
          <a:xfrm flipH="1" flipV="1">
            <a:off x="5631656" y="2774156"/>
            <a:ext cx="2384" cy="15592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1845</a:t>
            </a:r>
            <a:endParaRPr lang="de-DE" sz="2400" b="1" dirty="0">
              <a:solidFill>
                <a:srgbClr val="3B3398"/>
              </a:solidFill>
            </a:endParaRPr>
          </a:p>
        </p:txBody>
      </p:sp>
      <p:cxnSp>
        <p:nvCxnSpPr>
          <p:cNvPr id="76" name="Gerade Verbindung 75"/>
          <p:cNvCxnSpPr/>
          <p:nvPr/>
        </p:nvCxnSpPr>
        <p:spPr>
          <a:xfrm>
            <a:off x="6876256" y="2996952"/>
            <a:ext cx="576064"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9" name="Eingekerbter Richtungspfeil 78"/>
          <p:cNvSpPr/>
          <p:nvPr/>
        </p:nvSpPr>
        <p:spPr>
          <a:xfrm>
            <a:off x="6948264" y="3576497"/>
            <a:ext cx="1800200" cy="1148647"/>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1" name="Eingekerbter Richtungspfeil 80"/>
          <p:cNvSpPr/>
          <p:nvPr/>
        </p:nvSpPr>
        <p:spPr>
          <a:xfrm>
            <a:off x="4716016" y="2924944"/>
            <a:ext cx="1872208" cy="208823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44" name="Textfeld 43"/>
          <p:cNvSpPr txBox="1"/>
          <p:nvPr/>
        </p:nvSpPr>
        <p:spPr>
          <a:xfrm rot="5400000">
            <a:off x="5971698" y="1165206"/>
            <a:ext cx="518091" cy="1445280"/>
          </a:xfrm>
          <a:prstGeom prst="rect">
            <a:avLst/>
          </a:prstGeom>
          <a:noFill/>
        </p:spPr>
        <p:txBody>
          <a:bodyPr vert="vert270" wrap="square" rtlCol="0">
            <a:spAutoFit/>
          </a:bodyPr>
          <a:lstStyle/>
          <a:p>
            <a:pPr>
              <a:lnSpc>
                <a:spcPts val="1300"/>
              </a:lnSpc>
            </a:pPr>
            <a:r>
              <a:rPr lang="de-DE" sz="1400" b="1" dirty="0" smtClean="0">
                <a:solidFill>
                  <a:srgbClr val="C0B59D"/>
                </a:solidFill>
              </a:rPr>
              <a:t>1848/49 </a:t>
            </a:r>
            <a:r>
              <a:rPr lang="de-DE" sz="1400" dirty="0" smtClean="0">
                <a:solidFill>
                  <a:srgbClr val="C0B59D"/>
                </a:solidFill>
              </a:rPr>
              <a:t>Deutsche</a:t>
            </a:r>
          </a:p>
          <a:p>
            <a:pPr>
              <a:lnSpc>
                <a:spcPts val="1300"/>
              </a:lnSpc>
            </a:pPr>
            <a:r>
              <a:rPr lang="de-DE" sz="1400" dirty="0" smtClean="0">
                <a:solidFill>
                  <a:srgbClr val="C0B59D"/>
                </a:solidFill>
              </a:rPr>
              <a:t>Revolution </a:t>
            </a:r>
          </a:p>
        </p:txBody>
      </p:sp>
      <p:cxnSp>
        <p:nvCxnSpPr>
          <p:cNvPr id="75" name="Gerade Verbindung 74"/>
          <p:cNvCxnSpPr/>
          <p:nvPr/>
        </p:nvCxnSpPr>
        <p:spPr>
          <a:xfrm flipH="1" flipV="1">
            <a:off x="3249092" y="2924944"/>
            <a:ext cx="6077" cy="122081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5436096"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6588224"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0" name="Gerade Verbindung 89"/>
          <p:cNvCxnSpPr/>
          <p:nvPr/>
        </p:nvCxnSpPr>
        <p:spPr>
          <a:xfrm flipH="1" flipV="1">
            <a:off x="2590800" y="2621756"/>
            <a:ext cx="7144" cy="30480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a:off x="1150144" y="2921794"/>
            <a:ext cx="2109787" cy="476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flipH="1" flipV="1">
            <a:off x="6705599" y="2561755"/>
            <a:ext cx="11907" cy="43862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6137810" y="207006"/>
            <a:ext cx="684803" cy="1944216"/>
          </a:xfrm>
          <a:prstGeom prst="rect">
            <a:avLst/>
          </a:prstGeom>
          <a:noFill/>
        </p:spPr>
        <p:txBody>
          <a:bodyPr vert="vert270" wrap="square" rtlCol="0">
            <a:spAutoFit/>
          </a:bodyPr>
          <a:lstStyle/>
          <a:p>
            <a:pPr>
              <a:lnSpc>
                <a:spcPts val="1300"/>
              </a:lnSpc>
            </a:pPr>
            <a:r>
              <a:rPr lang="de-DE" sz="1400" b="1" dirty="0" smtClean="0">
                <a:solidFill>
                  <a:srgbClr val="C0B59D"/>
                </a:solidFill>
              </a:rPr>
              <a:t>1848</a:t>
            </a:r>
            <a:r>
              <a:rPr lang="de-DE" sz="1400" dirty="0" smtClean="0">
                <a:solidFill>
                  <a:srgbClr val="C0B59D"/>
                </a:solidFill>
              </a:rPr>
              <a:t> Veröffentlichung</a:t>
            </a:r>
          </a:p>
          <a:p>
            <a:pPr>
              <a:lnSpc>
                <a:spcPts val="1300"/>
              </a:lnSpc>
            </a:pPr>
            <a:r>
              <a:rPr lang="de-DE" sz="1400" dirty="0" smtClean="0">
                <a:solidFill>
                  <a:srgbClr val="C0B59D"/>
                </a:solidFill>
              </a:rPr>
              <a:t>des kommunistischen Manifest,   (Marx, Engels)</a:t>
            </a:r>
          </a:p>
        </p:txBody>
      </p:sp>
      <p:sp>
        <p:nvSpPr>
          <p:cNvPr id="67" name="Textfeld 66"/>
          <p:cNvSpPr txBox="1"/>
          <p:nvPr/>
        </p:nvSpPr>
        <p:spPr>
          <a:xfrm rot="5400000">
            <a:off x="3150023" y="3964561"/>
            <a:ext cx="369332" cy="602413"/>
          </a:xfrm>
          <a:prstGeom prst="rect">
            <a:avLst/>
          </a:prstGeom>
          <a:noFill/>
        </p:spPr>
        <p:txBody>
          <a:bodyPr vert="vert270" wrap="square" rtlCol="0">
            <a:spAutoFit/>
          </a:bodyPr>
          <a:lstStyle/>
          <a:p>
            <a:r>
              <a:rPr lang="de-DE" sz="1200" b="1" dirty="0" smtClean="0">
                <a:solidFill>
                  <a:srgbClr val="39368A"/>
                </a:solidFill>
              </a:rPr>
              <a:t>1841</a:t>
            </a:r>
            <a:endParaRPr lang="de-DE" sz="1200" b="1" dirty="0">
              <a:solidFill>
                <a:srgbClr val="39368A"/>
              </a:solidFill>
            </a:endParaRPr>
          </a:p>
        </p:txBody>
      </p:sp>
      <p:sp>
        <p:nvSpPr>
          <p:cNvPr id="69" name="Textfeld 68"/>
          <p:cNvSpPr txBox="1"/>
          <p:nvPr/>
        </p:nvSpPr>
        <p:spPr>
          <a:xfrm rot="5400000">
            <a:off x="2880682" y="3708558"/>
            <a:ext cx="646331" cy="1728192"/>
          </a:xfrm>
          <a:prstGeom prst="rect">
            <a:avLst/>
          </a:prstGeom>
          <a:noFill/>
        </p:spPr>
        <p:txBody>
          <a:bodyPr vert="vert270" wrap="square" rtlCol="0">
            <a:spAutoFit/>
          </a:bodyPr>
          <a:lstStyle/>
          <a:p>
            <a:pPr algn="just"/>
            <a:r>
              <a:rPr lang="de-DE" sz="1000" dirty="0" smtClean="0">
                <a:solidFill>
                  <a:srgbClr val="39368A"/>
                </a:solidFill>
              </a:rPr>
              <a:t>Eröffnung des Emskanals und der neuen Schleusenanlage in </a:t>
            </a:r>
            <a:r>
              <a:rPr lang="de-DE" sz="1000" dirty="0" err="1" smtClean="0">
                <a:solidFill>
                  <a:srgbClr val="39368A"/>
                </a:solidFill>
              </a:rPr>
              <a:t>Bentlage</a:t>
            </a:r>
            <a:r>
              <a:rPr lang="de-DE" sz="1000" dirty="0" smtClean="0">
                <a:solidFill>
                  <a:srgbClr val="39368A"/>
                </a:solidFill>
              </a:rPr>
              <a:t>.</a:t>
            </a:r>
          </a:p>
        </p:txBody>
      </p:sp>
      <p:sp>
        <p:nvSpPr>
          <p:cNvPr id="72" name="Textfeld 71"/>
          <p:cNvSpPr txBox="1"/>
          <p:nvPr/>
        </p:nvSpPr>
        <p:spPr>
          <a:xfrm rot="5400000">
            <a:off x="5510898" y="2711714"/>
            <a:ext cx="400110" cy="602413"/>
          </a:xfrm>
          <a:prstGeom prst="rect">
            <a:avLst/>
          </a:prstGeom>
          <a:noFill/>
        </p:spPr>
        <p:txBody>
          <a:bodyPr vert="vert270" wrap="square" rtlCol="0">
            <a:spAutoFit/>
          </a:bodyPr>
          <a:lstStyle/>
          <a:p>
            <a:r>
              <a:rPr lang="de-DE" sz="1400" b="1" dirty="0" smtClean="0">
                <a:solidFill>
                  <a:srgbClr val="39368A"/>
                </a:solidFill>
              </a:rPr>
              <a:t>1847</a:t>
            </a:r>
            <a:endParaRPr lang="de-DE" sz="1400" b="1" dirty="0">
              <a:solidFill>
                <a:srgbClr val="39368A"/>
              </a:solidFill>
            </a:endParaRPr>
          </a:p>
        </p:txBody>
      </p:sp>
      <p:sp>
        <p:nvSpPr>
          <p:cNvPr id="74" name="Textfeld 73"/>
          <p:cNvSpPr txBox="1"/>
          <p:nvPr/>
        </p:nvSpPr>
        <p:spPr>
          <a:xfrm rot="5400000">
            <a:off x="4682626" y="3174358"/>
            <a:ext cx="1846659" cy="1779879"/>
          </a:xfrm>
          <a:prstGeom prst="rect">
            <a:avLst/>
          </a:prstGeom>
          <a:noFill/>
        </p:spPr>
        <p:txBody>
          <a:bodyPr vert="vert270" wrap="square" rtlCol="0">
            <a:spAutoFit/>
          </a:bodyPr>
          <a:lstStyle/>
          <a:p>
            <a:pPr algn="just"/>
            <a:r>
              <a:rPr lang="de-DE" sz="1200" dirty="0" smtClean="0">
                <a:solidFill>
                  <a:srgbClr val="3B3398"/>
                </a:solidFill>
              </a:rPr>
              <a:t>Die erste Fahrt endet allerdings in einem Fiasko. Das Schiff lief im </a:t>
            </a:r>
            <a:r>
              <a:rPr lang="de-DE" sz="1200" dirty="0" err="1" smtClean="0">
                <a:solidFill>
                  <a:srgbClr val="3B3398"/>
                </a:solidFill>
              </a:rPr>
              <a:t>Flachwas-ser</a:t>
            </a:r>
            <a:r>
              <a:rPr lang="de-DE" sz="1200" dirty="0" smtClean="0">
                <a:solidFill>
                  <a:srgbClr val="3B3398"/>
                </a:solidFill>
              </a:rPr>
              <a:t> bei Emsdetten auf eine Sandbank. Dort setzte es sich derart fest, </a:t>
            </a:r>
            <a:r>
              <a:rPr lang="de-DE" sz="1200" dirty="0" err="1" smtClean="0">
                <a:solidFill>
                  <a:srgbClr val="3B3398"/>
                </a:solidFill>
              </a:rPr>
              <a:t>dass</a:t>
            </a:r>
            <a:r>
              <a:rPr lang="de-DE" sz="1200" dirty="0" smtClean="0">
                <a:solidFill>
                  <a:srgbClr val="3B3398"/>
                </a:solidFill>
              </a:rPr>
              <a:t> es nicht einmal mehr mit mehreren Zugpferden befreit werden konnte.</a:t>
            </a:r>
          </a:p>
        </p:txBody>
      </p:sp>
      <p:sp>
        <p:nvSpPr>
          <p:cNvPr id="78" name="Textfeld 77"/>
          <p:cNvSpPr txBox="1"/>
          <p:nvPr/>
        </p:nvSpPr>
        <p:spPr>
          <a:xfrm rot="5400000">
            <a:off x="5416062" y="1732749"/>
            <a:ext cx="400110" cy="2808310"/>
          </a:xfrm>
          <a:prstGeom prst="rect">
            <a:avLst/>
          </a:prstGeom>
          <a:noFill/>
        </p:spPr>
        <p:txBody>
          <a:bodyPr vert="vert270" wrap="square" rtlCol="0">
            <a:spAutoFit/>
          </a:bodyPr>
          <a:lstStyle/>
          <a:p>
            <a:pPr algn="ctr"/>
            <a:r>
              <a:rPr lang="de-DE" sz="1400" b="1" dirty="0" err="1" smtClean="0">
                <a:solidFill>
                  <a:srgbClr val="39368A"/>
                </a:solidFill>
              </a:rPr>
              <a:t>Grevener</a:t>
            </a:r>
            <a:r>
              <a:rPr lang="de-DE" sz="1400" b="1" dirty="0" smtClean="0">
                <a:solidFill>
                  <a:srgbClr val="39368A"/>
                </a:solidFill>
              </a:rPr>
              <a:t> Werft</a:t>
            </a:r>
            <a:endParaRPr lang="de-DE" sz="1400" b="1" dirty="0">
              <a:solidFill>
                <a:srgbClr val="39368A"/>
              </a:solidFill>
            </a:endParaRPr>
          </a:p>
        </p:txBody>
      </p:sp>
      <p:pic>
        <p:nvPicPr>
          <p:cNvPr id="80" name="Grafik 79" descr="1841 Rheine Schleuse Bentlage Stadtarchiv Rheine.JPG"/>
          <p:cNvPicPr>
            <a:picLocks noChangeAspect="1"/>
          </p:cNvPicPr>
          <p:nvPr/>
        </p:nvPicPr>
        <p:blipFill>
          <a:blip r:embed="rId2" cstate="print"/>
          <a:stretch>
            <a:fillRect/>
          </a:stretch>
        </p:blipFill>
        <p:spPr>
          <a:xfrm>
            <a:off x="2555776" y="3068960"/>
            <a:ext cx="1368152" cy="984287"/>
          </a:xfrm>
          <a:prstGeom prst="rect">
            <a:avLst/>
          </a:prstGeom>
          <a:ln w="19050">
            <a:solidFill>
              <a:srgbClr val="C0B59D"/>
            </a:solidFill>
          </a:ln>
        </p:spPr>
      </p:pic>
      <p:sp>
        <p:nvSpPr>
          <p:cNvPr id="83" name="Textfeld 82"/>
          <p:cNvSpPr txBox="1"/>
          <p:nvPr/>
        </p:nvSpPr>
        <p:spPr>
          <a:xfrm rot="5400000">
            <a:off x="7697487" y="3403338"/>
            <a:ext cx="400110" cy="602413"/>
          </a:xfrm>
          <a:prstGeom prst="rect">
            <a:avLst/>
          </a:prstGeom>
          <a:noFill/>
        </p:spPr>
        <p:txBody>
          <a:bodyPr vert="vert270" wrap="square" rtlCol="0">
            <a:spAutoFit/>
          </a:bodyPr>
          <a:lstStyle/>
          <a:p>
            <a:r>
              <a:rPr lang="de-DE" sz="1400" b="1" dirty="0" smtClean="0">
                <a:solidFill>
                  <a:srgbClr val="39368A"/>
                </a:solidFill>
              </a:rPr>
              <a:t>1849</a:t>
            </a:r>
            <a:endParaRPr lang="de-DE" sz="1400" b="1" dirty="0">
              <a:solidFill>
                <a:srgbClr val="39368A"/>
              </a:solidFill>
            </a:endParaRPr>
          </a:p>
        </p:txBody>
      </p:sp>
      <p:sp>
        <p:nvSpPr>
          <p:cNvPr id="47" name="Eingekerbter Richtungspfeil 46"/>
          <p:cNvSpPr/>
          <p:nvPr/>
        </p:nvSpPr>
        <p:spPr>
          <a:xfrm>
            <a:off x="179512" y="4437112"/>
            <a:ext cx="1872208" cy="129614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49" name="Textfeld 48"/>
          <p:cNvSpPr txBox="1"/>
          <p:nvPr/>
        </p:nvSpPr>
        <p:spPr>
          <a:xfrm rot="5400000">
            <a:off x="1061791" y="4239271"/>
            <a:ext cx="369332" cy="602413"/>
          </a:xfrm>
          <a:prstGeom prst="rect">
            <a:avLst/>
          </a:prstGeom>
          <a:noFill/>
        </p:spPr>
        <p:txBody>
          <a:bodyPr vert="vert270" wrap="square" rtlCol="0">
            <a:spAutoFit/>
          </a:bodyPr>
          <a:lstStyle/>
          <a:p>
            <a:r>
              <a:rPr lang="de-DE" sz="1200" b="1" dirty="0" smtClean="0">
                <a:solidFill>
                  <a:srgbClr val="39368A"/>
                </a:solidFill>
              </a:rPr>
              <a:t>1841</a:t>
            </a:r>
            <a:endParaRPr lang="de-DE" sz="1200" b="1" dirty="0">
              <a:solidFill>
                <a:srgbClr val="39368A"/>
              </a:solidFill>
            </a:endParaRPr>
          </a:p>
        </p:txBody>
      </p:sp>
      <p:sp>
        <p:nvSpPr>
          <p:cNvPr id="51" name="Textfeld 50"/>
          <p:cNvSpPr txBox="1"/>
          <p:nvPr/>
        </p:nvSpPr>
        <p:spPr>
          <a:xfrm rot="5400000">
            <a:off x="566555" y="4464114"/>
            <a:ext cx="954107" cy="1728192"/>
          </a:xfrm>
          <a:prstGeom prst="rect">
            <a:avLst/>
          </a:prstGeom>
          <a:noFill/>
        </p:spPr>
        <p:txBody>
          <a:bodyPr vert="vert270" wrap="square" rtlCol="0">
            <a:spAutoFit/>
          </a:bodyPr>
          <a:lstStyle/>
          <a:p>
            <a:pPr algn="just"/>
            <a:r>
              <a:rPr lang="de-DE" sz="1000" dirty="0" smtClean="0">
                <a:solidFill>
                  <a:srgbClr val="39368A"/>
                </a:solidFill>
              </a:rPr>
              <a:t>Die Tore behinderten den Wagenverkehr in die Innenstadt von Steinfurt. Bis 1855 sind alle Tore verschwunden.</a:t>
            </a:r>
          </a:p>
        </p:txBody>
      </p:sp>
      <p:sp>
        <p:nvSpPr>
          <p:cNvPr id="52" name="Textfeld 51"/>
          <p:cNvSpPr txBox="1"/>
          <p:nvPr/>
        </p:nvSpPr>
        <p:spPr>
          <a:xfrm rot="5400000">
            <a:off x="838616" y="3850015"/>
            <a:ext cx="553998" cy="1872208"/>
          </a:xfrm>
          <a:prstGeom prst="rect">
            <a:avLst/>
          </a:prstGeom>
          <a:noFill/>
        </p:spPr>
        <p:txBody>
          <a:bodyPr vert="vert270" wrap="square" rtlCol="0">
            <a:spAutoFit/>
          </a:bodyPr>
          <a:lstStyle/>
          <a:p>
            <a:pPr algn="ctr"/>
            <a:r>
              <a:rPr lang="de-DE" sz="1200" b="1" dirty="0" smtClean="0">
                <a:solidFill>
                  <a:srgbClr val="39368A"/>
                </a:solidFill>
              </a:rPr>
              <a:t>Die inneren Stadttore werden abgebrochen</a:t>
            </a:r>
            <a:endParaRPr lang="de-DE" sz="1200" b="1" dirty="0">
              <a:solidFill>
                <a:srgbClr val="39368A"/>
              </a:solidFill>
            </a:endParaRPr>
          </a:p>
        </p:txBody>
      </p:sp>
      <p:sp>
        <p:nvSpPr>
          <p:cNvPr id="53" name="Eingekerbter Richtungspfeil 52"/>
          <p:cNvSpPr/>
          <p:nvPr/>
        </p:nvSpPr>
        <p:spPr>
          <a:xfrm>
            <a:off x="2555777" y="5085184"/>
            <a:ext cx="1872208" cy="781743"/>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5" name="Textfeld 54"/>
          <p:cNvSpPr txBox="1"/>
          <p:nvPr/>
        </p:nvSpPr>
        <p:spPr>
          <a:xfrm rot="5400000">
            <a:off x="3438056" y="4912025"/>
            <a:ext cx="369332" cy="602413"/>
          </a:xfrm>
          <a:prstGeom prst="rect">
            <a:avLst/>
          </a:prstGeom>
          <a:noFill/>
        </p:spPr>
        <p:txBody>
          <a:bodyPr vert="vert270" wrap="square" rtlCol="0">
            <a:spAutoFit/>
          </a:bodyPr>
          <a:lstStyle/>
          <a:p>
            <a:r>
              <a:rPr lang="de-DE" sz="1200" b="1" dirty="0" smtClean="0">
                <a:solidFill>
                  <a:srgbClr val="39368A"/>
                </a:solidFill>
              </a:rPr>
              <a:t>1842</a:t>
            </a:r>
            <a:endParaRPr lang="de-DE" sz="1200" b="1" dirty="0">
              <a:solidFill>
                <a:srgbClr val="39368A"/>
              </a:solidFill>
            </a:endParaRPr>
          </a:p>
        </p:txBody>
      </p:sp>
      <p:sp>
        <p:nvSpPr>
          <p:cNvPr id="58" name="Textfeld 57"/>
          <p:cNvSpPr txBox="1"/>
          <p:nvPr/>
        </p:nvSpPr>
        <p:spPr>
          <a:xfrm rot="5400000">
            <a:off x="3214881" y="4550023"/>
            <a:ext cx="553998" cy="1872208"/>
          </a:xfrm>
          <a:prstGeom prst="rect">
            <a:avLst/>
          </a:prstGeom>
          <a:noFill/>
        </p:spPr>
        <p:txBody>
          <a:bodyPr vert="vert270" wrap="square" rtlCol="0">
            <a:spAutoFit/>
          </a:bodyPr>
          <a:lstStyle/>
          <a:p>
            <a:pPr algn="ctr"/>
            <a:r>
              <a:rPr lang="de-DE" sz="1200" b="1" dirty="0" smtClean="0">
                <a:solidFill>
                  <a:srgbClr val="39368A"/>
                </a:solidFill>
              </a:rPr>
              <a:t>Wiederaufforstung des Teutoburger Waldes</a:t>
            </a:r>
            <a:endParaRPr lang="de-DE" sz="1200" b="1" dirty="0">
              <a:solidFill>
                <a:srgbClr val="39368A"/>
              </a:solidFill>
            </a:endParaRPr>
          </a:p>
        </p:txBody>
      </p:sp>
      <p:sp>
        <p:nvSpPr>
          <p:cNvPr id="59" name="Textfeld 58"/>
          <p:cNvSpPr txBox="1"/>
          <p:nvPr/>
        </p:nvSpPr>
        <p:spPr>
          <a:xfrm rot="5400000">
            <a:off x="3322602" y="4798459"/>
            <a:ext cx="338554" cy="1872208"/>
          </a:xfrm>
          <a:prstGeom prst="rect">
            <a:avLst/>
          </a:prstGeom>
          <a:noFill/>
        </p:spPr>
        <p:txBody>
          <a:bodyPr vert="vert270" wrap="square" rtlCol="0">
            <a:spAutoFit/>
          </a:bodyPr>
          <a:lstStyle/>
          <a:p>
            <a:pPr algn="just"/>
            <a:r>
              <a:rPr lang="de-DE" sz="1000" dirty="0" smtClean="0">
                <a:solidFill>
                  <a:srgbClr val="39368A"/>
                </a:solidFill>
              </a:rPr>
              <a:t>Überwiegend Kiefern und Buchen.</a:t>
            </a:r>
          </a:p>
        </p:txBody>
      </p:sp>
      <p:sp>
        <p:nvSpPr>
          <p:cNvPr id="60" name="Eingekerbter Richtungspfeil 59"/>
          <p:cNvSpPr/>
          <p:nvPr/>
        </p:nvSpPr>
        <p:spPr>
          <a:xfrm>
            <a:off x="5436096" y="5085184"/>
            <a:ext cx="2952328" cy="100811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3" name="Textfeld 62"/>
          <p:cNvSpPr txBox="1"/>
          <p:nvPr/>
        </p:nvSpPr>
        <p:spPr>
          <a:xfrm rot="5400000">
            <a:off x="6761383" y="4912025"/>
            <a:ext cx="400110" cy="602413"/>
          </a:xfrm>
          <a:prstGeom prst="rect">
            <a:avLst/>
          </a:prstGeom>
          <a:noFill/>
        </p:spPr>
        <p:txBody>
          <a:bodyPr vert="vert270" wrap="square" rtlCol="0">
            <a:spAutoFit/>
          </a:bodyPr>
          <a:lstStyle/>
          <a:p>
            <a:r>
              <a:rPr lang="de-DE" sz="1400" b="1" dirty="0" smtClean="0">
                <a:solidFill>
                  <a:srgbClr val="39368A"/>
                </a:solidFill>
              </a:rPr>
              <a:t>1846</a:t>
            </a:r>
            <a:endParaRPr lang="de-DE" sz="1400" b="1" dirty="0">
              <a:solidFill>
                <a:srgbClr val="39368A"/>
              </a:solidFill>
            </a:endParaRPr>
          </a:p>
        </p:txBody>
      </p:sp>
      <p:sp>
        <p:nvSpPr>
          <p:cNvPr id="77" name="Textfeld 76"/>
          <p:cNvSpPr txBox="1"/>
          <p:nvPr/>
        </p:nvSpPr>
        <p:spPr>
          <a:xfrm rot="5400000">
            <a:off x="6712205" y="3985029"/>
            <a:ext cx="400110" cy="2808312"/>
          </a:xfrm>
          <a:prstGeom prst="rect">
            <a:avLst/>
          </a:prstGeom>
          <a:noFill/>
        </p:spPr>
        <p:txBody>
          <a:bodyPr vert="vert270" wrap="square" rtlCol="0">
            <a:spAutoFit/>
          </a:bodyPr>
          <a:lstStyle/>
          <a:p>
            <a:pPr algn="ctr"/>
            <a:r>
              <a:rPr lang="de-DE" sz="1400" b="1" dirty="0" smtClean="0">
                <a:solidFill>
                  <a:srgbClr val="39368A"/>
                </a:solidFill>
              </a:rPr>
              <a:t>Verbindungsstraße Münster-Holland</a:t>
            </a:r>
            <a:endParaRPr lang="de-DE" sz="1400" b="1" dirty="0">
              <a:solidFill>
                <a:srgbClr val="39368A"/>
              </a:solidFill>
            </a:endParaRPr>
          </a:p>
        </p:txBody>
      </p:sp>
      <p:sp>
        <p:nvSpPr>
          <p:cNvPr id="82" name="Textfeld 81"/>
          <p:cNvSpPr txBox="1"/>
          <p:nvPr/>
        </p:nvSpPr>
        <p:spPr>
          <a:xfrm rot="5400000">
            <a:off x="6578931" y="4329100"/>
            <a:ext cx="738664" cy="2880321"/>
          </a:xfrm>
          <a:prstGeom prst="rect">
            <a:avLst/>
          </a:prstGeom>
          <a:noFill/>
        </p:spPr>
        <p:txBody>
          <a:bodyPr vert="vert270" wrap="square" rtlCol="0">
            <a:spAutoFit/>
          </a:bodyPr>
          <a:lstStyle/>
          <a:p>
            <a:pPr algn="just"/>
            <a:r>
              <a:rPr lang="de-DE" sz="1200" dirty="0" smtClean="0">
                <a:solidFill>
                  <a:srgbClr val="39368A"/>
                </a:solidFill>
              </a:rPr>
              <a:t>Fertigstellung des Teilstückes der </a:t>
            </a:r>
            <a:r>
              <a:rPr lang="de-DE" sz="1200" dirty="0" err="1" smtClean="0">
                <a:solidFill>
                  <a:srgbClr val="39368A"/>
                </a:solidFill>
              </a:rPr>
              <a:t>Ver-bindungsstraße</a:t>
            </a:r>
            <a:r>
              <a:rPr lang="de-DE" sz="1200" dirty="0" smtClean="0">
                <a:solidFill>
                  <a:srgbClr val="39368A"/>
                </a:solidFill>
              </a:rPr>
              <a:t> von Münster nach Holland im Bereich Altenberge bis Burgsteinfurt.</a:t>
            </a:r>
          </a:p>
        </p:txBody>
      </p:sp>
      <p:sp>
        <p:nvSpPr>
          <p:cNvPr id="84" name="Ellipse 83"/>
          <p:cNvSpPr/>
          <p:nvPr/>
        </p:nvSpPr>
        <p:spPr>
          <a:xfrm>
            <a:off x="4860032"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Ellipse 93"/>
          <p:cNvSpPr/>
          <p:nvPr/>
        </p:nvSpPr>
        <p:spPr>
          <a:xfrm>
            <a:off x="3059832" y="2449463"/>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3" name="Gerade Verbindung 112"/>
          <p:cNvCxnSpPr/>
          <p:nvPr/>
        </p:nvCxnSpPr>
        <p:spPr>
          <a:xfrm flipV="1">
            <a:off x="1150144" y="2921326"/>
            <a:ext cx="9526" cy="151970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2" name="Gerade Verbindung 121"/>
          <p:cNvCxnSpPr/>
          <p:nvPr/>
        </p:nvCxnSpPr>
        <p:spPr>
          <a:xfrm>
            <a:off x="3059832" y="2564904"/>
            <a:ext cx="1224136"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3" name="Gerade Verbindung 122"/>
          <p:cNvCxnSpPr/>
          <p:nvPr/>
        </p:nvCxnSpPr>
        <p:spPr>
          <a:xfrm flipV="1">
            <a:off x="4281362" y="2555081"/>
            <a:ext cx="2507" cy="253908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7" name="Gerade Verbindung 126"/>
          <p:cNvCxnSpPr/>
          <p:nvPr/>
        </p:nvCxnSpPr>
        <p:spPr>
          <a:xfrm flipV="1">
            <a:off x="4626769" y="2564905"/>
            <a:ext cx="377279" cy="446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9" name="Gerade Verbindung 128"/>
          <p:cNvCxnSpPr/>
          <p:nvPr/>
        </p:nvCxnSpPr>
        <p:spPr>
          <a:xfrm flipH="1" flipV="1">
            <a:off x="4635054" y="2565079"/>
            <a:ext cx="1240" cy="277130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32" name="Gerade Verbindung 131"/>
          <p:cNvCxnSpPr/>
          <p:nvPr/>
        </p:nvCxnSpPr>
        <p:spPr>
          <a:xfrm>
            <a:off x="4633913" y="5324475"/>
            <a:ext cx="816768" cy="476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36" name="Gerade Verbindung 135"/>
          <p:cNvCxnSpPr/>
          <p:nvPr/>
        </p:nvCxnSpPr>
        <p:spPr>
          <a:xfrm>
            <a:off x="5548313" y="2778920"/>
            <a:ext cx="92868" cy="238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40" name="Gerade Verbindung 139"/>
          <p:cNvCxnSpPr/>
          <p:nvPr/>
        </p:nvCxnSpPr>
        <p:spPr>
          <a:xfrm flipH="1" flipV="1">
            <a:off x="5550520" y="2456681"/>
            <a:ext cx="4764" cy="32975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52" name="Gerade Verbindung 151"/>
          <p:cNvCxnSpPr/>
          <p:nvPr/>
        </p:nvCxnSpPr>
        <p:spPr>
          <a:xfrm>
            <a:off x="6712744" y="2997994"/>
            <a:ext cx="112364" cy="133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54" name="Gerade Verbindung 153"/>
          <p:cNvCxnSpPr/>
          <p:nvPr/>
        </p:nvCxnSpPr>
        <p:spPr>
          <a:xfrm flipH="1" flipV="1">
            <a:off x="7812360" y="3251076"/>
            <a:ext cx="4764" cy="32975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88" name="Grafik 87" descr="1849 Rheine Chaussee von Neuenkirchen Auszug kolorierter Steindruck Stadtarchiv Rheine.jpg"/>
          <p:cNvPicPr>
            <a:picLocks noChangeAspect="1"/>
          </p:cNvPicPr>
          <p:nvPr/>
        </p:nvPicPr>
        <p:blipFill>
          <a:blip r:embed="rId3" cstate="print"/>
          <a:stretch>
            <a:fillRect/>
          </a:stretch>
        </p:blipFill>
        <p:spPr>
          <a:xfrm>
            <a:off x="6804248" y="2924944"/>
            <a:ext cx="2051720" cy="533454"/>
          </a:xfrm>
          <a:prstGeom prst="rect">
            <a:avLst/>
          </a:prstGeom>
          <a:ln w="19050">
            <a:solidFill>
              <a:srgbClr val="C0B59D"/>
            </a:solidFill>
          </a:ln>
        </p:spPr>
      </p:pic>
      <p:pic>
        <p:nvPicPr>
          <p:cNvPr id="156" name="Grafik 155" descr="1841_Burgsteinfurt_Die inneren Stadttore werden abgebrochen_Menebröker.jpg"/>
          <p:cNvPicPr>
            <a:picLocks noChangeAspect="1"/>
          </p:cNvPicPr>
          <p:nvPr/>
        </p:nvPicPr>
        <p:blipFill>
          <a:blip r:embed="rId4" cstate="print"/>
          <a:stretch>
            <a:fillRect/>
          </a:stretch>
        </p:blipFill>
        <p:spPr>
          <a:xfrm>
            <a:off x="186492" y="3068959"/>
            <a:ext cx="1865228" cy="1243485"/>
          </a:xfrm>
          <a:prstGeom prst="rect">
            <a:avLst/>
          </a:prstGeom>
          <a:ln w="19050">
            <a:solidFill>
              <a:srgbClr val="C0B59D"/>
            </a:solidFill>
          </a:ln>
        </p:spPr>
      </p:pic>
      <p:sp>
        <p:nvSpPr>
          <p:cNvPr id="62" name="Textfeld 61"/>
          <p:cNvSpPr txBox="1"/>
          <p:nvPr/>
        </p:nvSpPr>
        <p:spPr>
          <a:xfrm rot="5400000">
            <a:off x="1810380" y="4085143"/>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64" name="Textfeld 63"/>
          <p:cNvSpPr txBox="1"/>
          <p:nvPr/>
        </p:nvSpPr>
        <p:spPr>
          <a:xfrm rot="5400000">
            <a:off x="3680207" y="3828064"/>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65" name="Textfeld 64"/>
          <p:cNvSpPr txBox="1"/>
          <p:nvPr/>
        </p:nvSpPr>
        <p:spPr>
          <a:xfrm rot="5400000">
            <a:off x="8614847" y="3240095"/>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2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974140"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3062372"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0" name="Textfeld 49"/>
          <p:cNvSpPr txBox="1"/>
          <p:nvPr/>
        </p:nvSpPr>
        <p:spPr>
          <a:xfrm>
            <a:off x="3710444"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2" name="Textfeld 51"/>
          <p:cNvSpPr txBox="1"/>
          <p:nvPr/>
        </p:nvSpPr>
        <p:spPr>
          <a:xfrm>
            <a:off x="4430524"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4" name="Textfeld 53"/>
          <p:cNvSpPr txBox="1"/>
          <p:nvPr/>
        </p:nvSpPr>
        <p:spPr>
          <a:xfrm>
            <a:off x="5078596"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6" name="Textfeld 55"/>
          <p:cNvSpPr txBox="1"/>
          <p:nvPr/>
        </p:nvSpPr>
        <p:spPr>
          <a:xfrm>
            <a:off x="5769059"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58" name="Textfeld 57"/>
          <p:cNvSpPr txBox="1"/>
          <p:nvPr/>
        </p:nvSpPr>
        <p:spPr>
          <a:xfrm>
            <a:off x="6446748"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094820"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785283"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1850 bis 1860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2415461"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1860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634420"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648373"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08653"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21972"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1982252"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2996205"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656485"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669677"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329957"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343910"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04190"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17509"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677789"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698728"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359008"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372961"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033241"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046560"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06840"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20793"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381073"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054545"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2217326"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046148"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365919"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2054260"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1850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694220"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feld 48"/>
          <p:cNvSpPr txBox="1"/>
          <p:nvPr/>
        </p:nvSpPr>
        <p:spPr>
          <a:xfrm rot="5400000">
            <a:off x="3062626" y="2823793"/>
            <a:ext cx="400110" cy="602413"/>
          </a:xfrm>
          <a:prstGeom prst="rect">
            <a:avLst/>
          </a:prstGeom>
          <a:noFill/>
        </p:spPr>
        <p:txBody>
          <a:bodyPr vert="vert270" wrap="square" rtlCol="0">
            <a:spAutoFit/>
          </a:bodyPr>
          <a:lstStyle/>
          <a:p>
            <a:r>
              <a:rPr lang="de-DE" sz="1400" b="1" dirty="0" smtClean="0">
                <a:solidFill>
                  <a:srgbClr val="39368A"/>
                </a:solidFill>
              </a:rPr>
              <a:t>1853</a:t>
            </a:r>
            <a:endParaRPr lang="de-DE" sz="1400" b="1" dirty="0">
              <a:solidFill>
                <a:srgbClr val="39368A"/>
              </a:solidFill>
            </a:endParaRPr>
          </a:p>
        </p:txBody>
      </p:sp>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6" name="Textfeld 65"/>
          <p:cNvSpPr txBox="1"/>
          <p:nvPr/>
        </p:nvSpPr>
        <p:spPr>
          <a:xfrm rot="5400000">
            <a:off x="7022014" y="4291355"/>
            <a:ext cx="1292662" cy="1872208"/>
          </a:xfrm>
          <a:prstGeom prst="rect">
            <a:avLst/>
          </a:prstGeom>
          <a:noFill/>
        </p:spPr>
        <p:txBody>
          <a:bodyPr vert="vert270" wrap="square" rtlCol="0">
            <a:spAutoFit/>
          </a:bodyPr>
          <a:lstStyle/>
          <a:p>
            <a:pPr algn="just"/>
            <a:r>
              <a:rPr lang="de-DE" sz="1200" dirty="0" smtClean="0">
                <a:solidFill>
                  <a:srgbClr val="39368A"/>
                </a:solidFill>
              </a:rPr>
              <a:t>Eröffnung der Eisenbahn-</a:t>
            </a:r>
            <a:r>
              <a:rPr lang="de-DE" sz="1200" dirty="0" err="1" smtClean="0">
                <a:solidFill>
                  <a:srgbClr val="39368A"/>
                </a:solidFill>
              </a:rPr>
              <a:t>linie</a:t>
            </a:r>
            <a:r>
              <a:rPr lang="de-DE" sz="1200" dirty="0" smtClean="0">
                <a:solidFill>
                  <a:srgbClr val="39368A"/>
                </a:solidFill>
              </a:rPr>
              <a:t> Münster-Rheine. Er-</a:t>
            </a:r>
            <a:r>
              <a:rPr lang="de-DE" sz="1200" dirty="0" err="1" smtClean="0">
                <a:solidFill>
                  <a:srgbClr val="39368A"/>
                </a:solidFill>
              </a:rPr>
              <a:t>öffnung</a:t>
            </a:r>
            <a:r>
              <a:rPr lang="de-DE" sz="1200" dirty="0" smtClean="0">
                <a:solidFill>
                  <a:srgbClr val="39368A"/>
                </a:solidFill>
              </a:rPr>
              <a:t> der Strecke       Münster-Greven und Osnabrück-Ibbenbüren-Rheine-</a:t>
            </a:r>
            <a:r>
              <a:rPr lang="de-DE" sz="1200" dirty="0" err="1" smtClean="0">
                <a:solidFill>
                  <a:srgbClr val="39368A"/>
                </a:solidFill>
              </a:rPr>
              <a:t>Bentheim</a:t>
            </a:r>
            <a:r>
              <a:rPr lang="de-DE" sz="1200" dirty="0" smtClean="0">
                <a:solidFill>
                  <a:srgbClr val="39368A"/>
                </a:solidFill>
              </a:rPr>
              <a:t>-</a:t>
            </a:r>
            <a:r>
              <a:rPr lang="de-DE" sz="1200" dirty="0" err="1" smtClean="0">
                <a:solidFill>
                  <a:srgbClr val="39368A"/>
                </a:solidFill>
              </a:rPr>
              <a:t>Oldenzaal</a:t>
            </a:r>
            <a:r>
              <a:rPr lang="de-DE" sz="1200" dirty="0" smtClean="0">
                <a:solidFill>
                  <a:srgbClr val="39368A"/>
                </a:solidFill>
              </a:rPr>
              <a:t>.</a:t>
            </a:r>
            <a:endParaRPr lang="de-DE" sz="1200" dirty="0">
              <a:solidFill>
                <a:srgbClr val="39368A"/>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50" name="Textfeld 49"/>
          <p:cNvSpPr txBox="1"/>
          <p:nvPr/>
        </p:nvSpPr>
        <p:spPr>
          <a:xfrm rot="5400000">
            <a:off x="2788350" y="2581453"/>
            <a:ext cx="830997" cy="1872208"/>
          </a:xfrm>
          <a:prstGeom prst="rect">
            <a:avLst/>
          </a:prstGeom>
          <a:noFill/>
        </p:spPr>
        <p:txBody>
          <a:bodyPr vert="vert270" wrap="square" rtlCol="0">
            <a:spAutoFit/>
          </a:bodyPr>
          <a:lstStyle/>
          <a:p>
            <a:pPr algn="ctr"/>
            <a:r>
              <a:rPr lang="de-DE" sz="1400" b="1" dirty="0" smtClean="0">
                <a:solidFill>
                  <a:srgbClr val="39368A"/>
                </a:solidFill>
              </a:rPr>
              <a:t>Erste gepflasterte Kunststraße auf Kreisgebiet</a:t>
            </a:r>
            <a:endParaRPr lang="de-DE" sz="1400" b="1" dirty="0">
              <a:solidFill>
                <a:srgbClr val="39368A"/>
              </a:solidFill>
            </a:endParaRPr>
          </a:p>
        </p:txBody>
      </p:sp>
      <p:sp>
        <p:nvSpPr>
          <p:cNvPr id="46" name="Textfeld 45"/>
          <p:cNvSpPr txBox="1"/>
          <p:nvPr/>
        </p:nvSpPr>
        <p:spPr>
          <a:xfrm rot="5400000">
            <a:off x="772125" y="3845349"/>
            <a:ext cx="830997" cy="1872208"/>
          </a:xfrm>
          <a:prstGeom prst="rect">
            <a:avLst/>
          </a:prstGeom>
          <a:noFill/>
        </p:spPr>
        <p:txBody>
          <a:bodyPr vert="vert270" wrap="square" rtlCol="0">
            <a:spAutoFit/>
          </a:bodyPr>
          <a:lstStyle/>
          <a:p>
            <a:pPr algn="ctr"/>
            <a:r>
              <a:rPr lang="de-DE" sz="1400" b="1" dirty="0" smtClean="0">
                <a:solidFill>
                  <a:srgbClr val="39368A"/>
                </a:solidFill>
              </a:rPr>
              <a:t>Beginn Steinkohle-, Metall und Kalkindustrie</a:t>
            </a:r>
            <a:endParaRPr lang="de-DE" sz="1400" b="1" dirty="0">
              <a:solidFill>
                <a:srgbClr val="39368A"/>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1860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1850 bis 1860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1850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3347864"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251520" y="4293094"/>
            <a:ext cx="1872208" cy="189756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115" name="Gerade Verbindung 114"/>
          <p:cNvCxnSpPr/>
          <p:nvPr/>
        </p:nvCxnSpPr>
        <p:spPr>
          <a:xfrm>
            <a:off x="1201127" y="2924944"/>
            <a:ext cx="896754" cy="161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a:endCxn id="86" idx="4"/>
          </p:cNvCxnSpPr>
          <p:nvPr/>
        </p:nvCxnSpPr>
        <p:spPr>
          <a:xfrm flipH="1" flipV="1">
            <a:off x="3955168" y="2658343"/>
            <a:ext cx="4851" cy="27773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2287338" y="2996953"/>
            <a:ext cx="1800200" cy="1296143"/>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0" name="Ellipse 29"/>
          <p:cNvSpPr/>
          <p:nvPr/>
        </p:nvSpPr>
        <p:spPr>
          <a:xfrm>
            <a:off x="1979712" y="243982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 name="Gerade Verbindung 34"/>
          <p:cNvCxnSpPr/>
          <p:nvPr/>
        </p:nvCxnSpPr>
        <p:spPr>
          <a:xfrm flipH="1" flipV="1">
            <a:off x="2087724" y="2658081"/>
            <a:ext cx="3014" cy="27561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flipV="1">
            <a:off x="3950494" y="2924944"/>
            <a:ext cx="477490" cy="161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a:stCxn id="53" idx="0"/>
          </p:cNvCxnSpPr>
          <p:nvPr/>
        </p:nvCxnSpPr>
        <p:spPr>
          <a:xfrm flipV="1">
            <a:off x="5707719" y="2995613"/>
            <a:ext cx="137" cy="57740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1855</a:t>
            </a:r>
            <a:endParaRPr lang="de-DE" sz="2400" b="1" dirty="0">
              <a:solidFill>
                <a:srgbClr val="3B3398"/>
              </a:solidFill>
            </a:endParaRPr>
          </a:p>
        </p:txBody>
      </p:sp>
      <p:cxnSp>
        <p:nvCxnSpPr>
          <p:cNvPr id="76" name="Gerade Verbindung 75"/>
          <p:cNvCxnSpPr/>
          <p:nvPr/>
        </p:nvCxnSpPr>
        <p:spPr>
          <a:xfrm flipV="1">
            <a:off x="4974431" y="2996952"/>
            <a:ext cx="2693913" cy="104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a:off x="1200150" y="2914650"/>
            <a:ext cx="0" cy="32385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9" name="Eingekerbter Richtungspfeil 78"/>
          <p:cNvSpPr/>
          <p:nvPr/>
        </p:nvSpPr>
        <p:spPr>
          <a:xfrm>
            <a:off x="2781960" y="4409235"/>
            <a:ext cx="1800200" cy="180020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1" name="Eingekerbter Richtungspfeil 80"/>
          <p:cNvSpPr/>
          <p:nvPr/>
        </p:nvSpPr>
        <p:spPr>
          <a:xfrm>
            <a:off x="6732240" y="4437112"/>
            <a:ext cx="1872208" cy="144016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44" name="Textfeld 43"/>
          <p:cNvSpPr txBox="1"/>
          <p:nvPr/>
        </p:nvSpPr>
        <p:spPr>
          <a:xfrm rot="5400000">
            <a:off x="4891578" y="445126"/>
            <a:ext cx="518091" cy="1157248"/>
          </a:xfrm>
          <a:prstGeom prst="rect">
            <a:avLst/>
          </a:prstGeom>
          <a:noFill/>
        </p:spPr>
        <p:txBody>
          <a:bodyPr vert="vert270" wrap="square" rtlCol="0">
            <a:spAutoFit/>
          </a:bodyPr>
          <a:lstStyle/>
          <a:p>
            <a:pPr>
              <a:lnSpc>
                <a:spcPts val="1300"/>
              </a:lnSpc>
            </a:pPr>
            <a:r>
              <a:rPr lang="de-DE" sz="1400" b="1" dirty="0" smtClean="0">
                <a:solidFill>
                  <a:srgbClr val="C0B59D"/>
                </a:solidFill>
              </a:rPr>
              <a:t>1856 </a:t>
            </a:r>
            <a:r>
              <a:rPr lang="de-DE" sz="1400" dirty="0" smtClean="0">
                <a:solidFill>
                  <a:srgbClr val="C0B59D"/>
                </a:solidFill>
              </a:rPr>
              <a:t>Pariser </a:t>
            </a:r>
          </a:p>
          <a:p>
            <a:pPr>
              <a:lnSpc>
                <a:spcPts val="1300"/>
              </a:lnSpc>
            </a:pPr>
            <a:r>
              <a:rPr lang="de-DE" sz="1400" dirty="0" smtClean="0">
                <a:solidFill>
                  <a:srgbClr val="C0B59D"/>
                </a:solidFill>
              </a:rPr>
              <a:t>Frieden</a:t>
            </a:r>
          </a:p>
        </p:txBody>
      </p:sp>
      <p:cxnSp>
        <p:nvCxnSpPr>
          <p:cNvPr id="70" name="Gerade Verbindung 69"/>
          <p:cNvCxnSpPr/>
          <p:nvPr/>
        </p:nvCxnSpPr>
        <p:spPr>
          <a:xfrm flipV="1">
            <a:off x="1187624" y="4149080"/>
            <a:ext cx="0" cy="14401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3847156" y="244231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4857651" y="2444700"/>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 name="Gerade Verbindung 101"/>
          <p:cNvCxnSpPr/>
          <p:nvPr/>
        </p:nvCxnSpPr>
        <p:spPr>
          <a:xfrm flipH="1" flipV="1">
            <a:off x="4970141" y="2564904"/>
            <a:ext cx="6672" cy="44023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p:nvCxnSpPr>
        <p:spPr>
          <a:xfrm flipH="1" flipV="1">
            <a:off x="7658101" y="2997994"/>
            <a:ext cx="9524" cy="72390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flipH="1" flipV="1">
            <a:off x="7668344" y="4293096"/>
            <a:ext cx="1662" cy="14079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3354755" y="1117853"/>
            <a:ext cx="351378" cy="1373272"/>
          </a:xfrm>
          <a:prstGeom prst="rect">
            <a:avLst/>
          </a:prstGeom>
          <a:noFill/>
        </p:spPr>
        <p:txBody>
          <a:bodyPr vert="vert270" wrap="square" rtlCol="0">
            <a:spAutoFit/>
          </a:bodyPr>
          <a:lstStyle/>
          <a:p>
            <a:pPr>
              <a:lnSpc>
                <a:spcPts val="1300"/>
              </a:lnSpc>
            </a:pPr>
            <a:r>
              <a:rPr lang="de-DE" sz="1400" b="1" dirty="0" smtClean="0">
                <a:solidFill>
                  <a:srgbClr val="C0B59D"/>
                </a:solidFill>
              </a:rPr>
              <a:t>1853</a:t>
            </a:r>
            <a:r>
              <a:rPr lang="de-DE" sz="1400" dirty="0" smtClean="0">
                <a:solidFill>
                  <a:srgbClr val="C0B59D"/>
                </a:solidFill>
              </a:rPr>
              <a:t> Krimkrieg</a:t>
            </a:r>
          </a:p>
        </p:txBody>
      </p:sp>
      <p:sp>
        <p:nvSpPr>
          <p:cNvPr id="37" name="Textfeld 36"/>
          <p:cNvSpPr txBox="1"/>
          <p:nvPr/>
        </p:nvSpPr>
        <p:spPr>
          <a:xfrm rot="5400000">
            <a:off x="5561747" y="891084"/>
            <a:ext cx="684803" cy="1800200"/>
          </a:xfrm>
          <a:prstGeom prst="rect">
            <a:avLst/>
          </a:prstGeom>
          <a:noFill/>
        </p:spPr>
        <p:txBody>
          <a:bodyPr vert="vert270" wrap="square" rtlCol="0">
            <a:spAutoFit/>
          </a:bodyPr>
          <a:lstStyle/>
          <a:p>
            <a:pPr>
              <a:lnSpc>
                <a:spcPts val="1300"/>
              </a:lnSpc>
            </a:pPr>
            <a:r>
              <a:rPr lang="de-DE" sz="1400" b="1" dirty="0" smtClean="0">
                <a:solidFill>
                  <a:srgbClr val="C0B59D"/>
                </a:solidFill>
              </a:rPr>
              <a:t>1857-1859</a:t>
            </a:r>
          </a:p>
          <a:p>
            <a:pPr>
              <a:lnSpc>
                <a:spcPts val="1300"/>
              </a:lnSpc>
            </a:pPr>
            <a:r>
              <a:rPr lang="de-DE" sz="1400" dirty="0" smtClean="0">
                <a:solidFill>
                  <a:srgbClr val="C0B59D"/>
                </a:solidFill>
              </a:rPr>
              <a:t>erste Weltwirtschafts-</a:t>
            </a:r>
          </a:p>
          <a:p>
            <a:pPr>
              <a:lnSpc>
                <a:spcPts val="1300"/>
              </a:lnSpc>
            </a:pPr>
            <a:r>
              <a:rPr lang="de-DE" sz="1400" dirty="0" err="1" smtClean="0">
                <a:solidFill>
                  <a:srgbClr val="C0B59D"/>
                </a:solidFill>
              </a:rPr>
              <a:t>krise</a:t>
            </a:r>
            <a:endParaRPr lang="de-DE" sz="1400" dirty="0" smtClean="0">
              <a:solidFill>
                <a:srgbClr val="C0B59D"/>
              </a:solidFill>
            </a:endParaRPr>
          </a:p>
        </p:txBody>
      </p:sp>
      <p:sp>
        <p:nvSpPr>
          <p:cNvPr id="38" name="Textfeld 37"/>
          <p:cNvSpPr txBox="1"/>
          <p:nvPr/>
        </p:nvSpPr>
        <p:spPr>
          <a:xfrm rot="5400000">
            <a:off x="1988562" y="467822"/>
            <a:ext cx="851515" cy="1445280"/>
          </a:xfrm>
          <a:prstGeom prst="rect">
            <a:avLst/>
          </a:prstGeom>
          <a:noFill/>
        </p:spPr>
        <p:txBody>
          <a:bodyPr vert="vert270" wrap="square" rtlCol="0">
            <a:spAutoFit/>
          </a:bodyPr>
          <a:lstStyle/>
          <a:p>
            <a:pPr>
              <a:lnSpc>
                <a:spcPts val="1300"/>
              </a:lnSpc>
            </a:pPr>
            <a:r>
              <a:rPr lang="de-DE" sz="1400" b="1" dirty="0" smtClean="0">
                <a:solidFill>
                  <a:srgbClr val="C0B59D"/>
                </a:solidFill>
              </a:rPr>
              <a:t>1850</a:t>
            </a:r>
            <a:r>
              <a:rPr lang="de-DE" sz="1400" dirty="0" smtClean="0">
                <a:solidFill>
                  <a:srgbClr val="C0B59D"/>
                </a:solidFill>
              </a:rPr>
              <a:t> Beendigung</a:t>
            </a:r>
          </a:p>
          <a:p>
            <a:pPr>
              <a:lnSpc>
                <a:spcPts val="1300"/>
              </a:lnSpc>
            </a:pPr>
            <a:r>
              <a:rPr lang="de-DE" sz="1400" dirty="0" smtClean="0">
                <a:solidFill>
                  <a:srgbClr val="C0B59D"/>
                </a:solidFill>
              </a:rPr>
              <a:t> des Schleswig-</a:t>
            </a:r>
          </a:p>
          <a:p>
            <a:pPr>
              <a:lnSpc>
                <a:spcPts val="1300"/>
              </a:lnSpc>
            </a:pPr>
            <a:r>
              <a:rPr lang="de-DE" sz="1400" dirty="0" smtClean="0">
                <a:solidFill>
                  <a:srgbClr val="C0B59D"/>
                </a:solidFill>
              </a:rPr>
              <a:t>Holsteinischen </a:t>
            </a:r>
          </a:p>
          <a:p>
            <a:pPr>
              <a:lnSpc>
                <a:spcPts val="1300"/>
              </a:lnSpc>
            </a:pPr>
            <a:r>
              <a:rPr lang="de-DE" sz="1400" dirty="0" smtClean="0">
                <a:solidFill>
                  <a:srgbClr val="C0B59D"/>
                </a:solidFill>
              </a:rPr>
              <a:t>Kriegs</a:t>
            </a:r>
          </a:p>
        </p:txBody>
      </p:sp>
      <p:pic>
        <p:nvPicPr>
          <p:cNvPr id="39" name="Grafik 38" descr="1850 Ibbenbüren Statut Knappschaftsverein Röhrs.tif"/>
          <p:cNvPicPr>
            <a:picLocks noChangeAspect="1"/>
          </p:cNvPicPr>
          <p:nvPr/>
        </p:nvPicPr>
        <p:blipFill>
          <a:blip r:embed="rId2" cstate="print"/>
          <a:stretch>
            <a:fillRect/>
          </a:stretch>
        </p:blipFill>
        <p:spPr>
          <a:xfrm>
            <a:off x="852371" y="3009676"/>
            <a:ext cx="672771" cy="1196752"/>
          </a:xfrm>
          <a:prstGeom prst="rect">
            <a:avLst/>
          </a:prstGeom>
          <a:ln w="19050">
            <a:solidFill>
              <a:srgbClr val="C0B59D"/>
            </a:solidFill>
          </a:ln>
        </p:spPr>
      </p:pic>
      <p:pic>
        <p:nvPicPr>
          <p:cNvPr id="40" name="Grafik 39" descr="1856 Rheine Bahnhof Stadtarchiv Rheine.JPG"/>
          <p:cNvPicPr>
            <a:picLocks noChangeAspect="1"/>
          </p:cNvPicPr>
          <p:nvPr/>
        </p:nvPicPr>
        <p:blipFill>
          <a:blip r:embed="rId3" cstate="print"/>
          <a:stretch>
            <a:fillRect/>
          </a:stretch>
        </p:blipFill>
        <p:spPr>
          <a:xfrm>
            <a:off x="6734622" y="3095213"/>
            <a:ext cx="1864072" cy="1197883"/>
          </a:xfrm>
          <a:prstGeom prst="rect">
            <a:avLst/>
          </a:prstGeom>
          <a:ln w="19050">
            <a:solidFill>
              <a:srgbClr val="C0B59D"/>
            </a:solidFill>
          </a:ln>
        </p:spPr>
      </p:pic>
      <p:sp>
        <p:nvSpPr>
          <p:cNvPr id="41" name="Textfeld 40"/>
          <p:cNvSpPr txBox="1"/>
          <p:nvPr/>
        </p:nvSpPr>
        <p:spPr>
          <a:xfrm rot="5400000">
            <a:off x="1046402" y="4102586"/>
            <a:ext cx="400110" cy="602413"/>
          </a:xfrm>
          <a:prstGeom prst="rect">
            <a:avLst/>
          </a:prstGeom>
          <a:noFill/>
        </p:spPr>
        <p:txBody>
          <a:bodyPr vert="vert270" wrap="square" rtlCol="0">
            <a:spAutoFit/>
          </a:bodyPr>
          <a:lstStyle/>
          <a:p>
            <a:r>
              <a:rPr lang="de-DE" sz="1400" b="1" dirty="0" smtClean="0">
                <a:solidFill>
                  <a:srgbClr val="39368A"/>
                </a:solidFill>
              </a:rPr>
              <a:t>1850</a:t>
            </a:r>
            <a:endParaRPr lang="de-DE" sz="1400" b="1" dirty="0">
              <a:solidFill>
                <a:srgbClr val="39368A"/>
              </a:solidFill>
            </a:endParaRPr>
          </a:p>
        </p:txBody>
      </p:sp>
      <p:sp>
        <p:nvSpPr>
          <p:cNvPr id="45" name="Textfeld 44"/>
          <p:cNvSpPr txBox="1"/>
          <p:nvPr/>
        </p:nvSpPr>
        <p:spPr>
          <a:xfrm rot="5400000">
            <a:off x="515449" y="4743000"/>
            <a:ext cx="1292662" cy="1779879"/>
          </a:xfrm>
          <a:prstGeom prst="rect">
            <a:avLst/>
          </a:prstGeom>
          <a:noFill/>
        </p:spPr>
        <p:txBody>
          <a:bodyPr vert="vert270" wrap="square" rtlCol="0">
            <a:spAutoFit/>
          </a:bodyPr>
          <a:lstStyle/>
          <a:p>
            <a:pPr algn="just"/>
            <a:r>
              <a:rPr lang="de-DE" sz="1200" dirty="0" smtClean="0">
                <a:solidFill>
                  <a:srgbClr val="39368A"/>
                </a:solidFill>
              </a:rPr>
              <a:t>Steinkohleindustrie in Ibbenbüren, Metall- und Kalkindustrie in Lengerich werden aufgebaut, neue Arbeitsplätze in der Um-</a:t>
            </a:r>
            <a:r>
              <a:rPr lang="de-DE" sz="1200" dirty="0" err="1" smtClean="0">
                <a:solidFill>
                  <a:srgbClr val="39368A"/>
                </a:solidFill>
              </a:rPr>
              <a:t>gebung</a:t>
            </a:r>
            <a:r>
              <a:rPr lang="de-DE" sz="1200" dirty="0" smtClean="0">
                <a:solidFill>
                  <a:srgbClr val="39368A"/>
                </a:solidFill>
              </a:rPr>
              <a:t> entstehen.</a:t>
            </a:r>
          </a:p>
        </p:txBody>
      </p:sp>
      <p:sp>
        <p:nvSpPr>
          <p:cNvPr id="52" name="Textfeld 51"/>
          <p:cNvSpPr txBox="1"/>
          <p:nvPr/>
        </p:nvSpPr>
        <p:spPr>
          <a:xfrm rot="5400000">
            <a:off x="2880684" y="3126157"/>
            <a:ext cx="553998" cy="1779879"/>
          </a:xfrm>
          <a:prstGeom prst="rect">
            <a:avLst/>
          </a:prstGeom>
          <a:noFill/>
        </p:spPr>
        <p:txBody>
          <a:bodyPr vert="vert270" wrap="square" rtlCol="0">
            <a:spAutoFit/>
          </a:bodyPr>
          <a:lstStyle/>
          <a:p>
            <a:pPr algn="just"/>
            <a:r>
              <a:rPr lang="de-DE" sz="1200" dirty="0" smtClean="0">
                <a:solidFill>
                  <a:srgbClr val="3B3398"/>
                </a:solidFill>
              </a:rPr>
              <a:t>Die Trasse verband Rheine mit Ibbenbüren.</a:t>
            </a:r>
          </a:p>
        </p:txBody>
      </p:sp>
      <p:sp>
        <p:nvSpPr>
          <p:cNvPr id="56" name="Textfeld 55"/>
          <p:cNvSpPr txBox="1"/>
          <p:nvPr/>
        </p:nvSpPr>
        <p:spPr>
          <a:xfrm rot="5400000">
            <a:off x="3566682" y="4223882"/>
            <a:ext cx="400110" cy="602413"/>
          </a:xfrm>
          <a:prstGeom prst="rect">
            <a:avLst/>
          </a:prstGeom>
          <a:noFill/>
        </p:spPr>
        <p:txBody>
          <a:bodyPr vert="vert270" wrap="square" rtlCol="0">
            <a:spAutoFit/>
          </a:bodyPr>
          <a:lstStyle/>
          <a:p>
            <a:r>
              <a:rPr lang="de-DE" sz="1400" b="1" dirty="0" smtClean="0">
                <a:solidFill>
                  <a:srgbClr val="39368A"/>
                </a:solidFill>
              </a:rPr>
              <a:t>1854</a:t>
            </a:r>
            <a:endParaRPr lang="de-DE" sz="1400" b="1" dirty="0">
              <a:solidFill>
                <a:srgbClr val="39368A"/>
              </a:solidFill>
            </a:endParaRPr>
          </a:p>
        </p:txBody>
      </p:sp>
      <p:sp>
        <p:nvSpPr>
          <p:cNvPr id="57" name="Textfeld 56"/>
          <p:cNvSpPr txBox="1"/>
          <p:nvPr/>
        </p:nvSpPr>
        <p:spPr>
          <a:xfrm rot="5400000">
            <a:off x="3292406" y="3993736"/>
            <a:ext cx="830997" cy="1872208"/>
          </a:xfrm>
          <a:prstGeom prst="rect">
            <a:avLst/>
          </a:prstGeom>
          <a:noFill/>
        </p:spPr>
        <p:txBody>
          <a:bodyPr vert="vert270" wrap="square" rtlCol="0">
            <a:spAutoFit/>
          </a:bodyPr>
          <a:lstStyle/>
          <a:p>
            <a:pPr algn="ctr"/>
            <a:r>
              <a:rPr lang="de-DE" sz="1400" b="1" dirty="0" smtClean="0">
                <a:solidFill>
                  <a:srgbClr val="39368A"/>
                </a:solidFill>
              </a:rPr>
              <a:t>Die Zollgrenze zum Königreich Hannover fällt weg.</a:t>
            </a:r>
            <a:endParaRPr lang="de-DE" sz="1400" b="1" dirty="0">
              <a:solidFill>
                <a:srgbClr val="39368A"/>
              </a:solidFill>
            </a:endParaRPr>
          </a:p>
        </p:txBody>
      </p:sp>
      <p:sp>
        <p:nvSpPr>
          <p:cNvPr id="58" name="Textfeld 57"/>
          <p:cNvSpPr txBox="1"/>
          <p:nvPr/>
        </p:nvSpPr>
        <p:spPr>
          <a:xfrm rot="5400000">
            <a:off x="3107742" y="4793374"/>
            <a:ext cx="1107996" cy="1779879"/>
          </a:xfrm>
          <a:prstGeom prst="rect">
            <a:avLst/>
          </a:prstGeom>
          <a:noFill/>
        </p:spPr>
        <p:txBody>
          <a:bodyPr vert="vert270" wrap="square" rtlCol="0">
            <a:spAutoFit/>
          </a:bodyPr>
          <a:lstStyle/>
          <a:p>
            <a:pPr algn="just"/>
            <a:r>
              <a:rPr lang="de-DE" sz="1200" dirty="0" smtClean="0">
                <a:solidFill>
                  <a:srgbClr val="3B3398"/>
                </a:solidFill>
              </a:rPr>
              <a:t>Mit Hannovers Beitritt zum Deutschen Zollverein </a:t>
            </a:r>
            <a:r>
              <a:rPr lang="de-DE" sz="1200" dirty="0" err="1" smtClean="0">
                <a:solidFill>
                  <a:srgbClr val="3B3398"/>
                </a:solidFill>
              </a:rPr>
              <a:t>wur</a:t>
            </a:r>
            <a:r>
              <a:rPr lang="de-DE" sz="1200" dirty="0" smtClean="0">
                <a:solidFill>
                  <a:srgbClr val="3B3398"/>
                </a:solidFill>
              </a:rPr>
              <a:t>-de die Zollgrenze zum preußischen Kreis Steinfurt nichtig.</a:t>
            </a:r>
          </a:p>
        </p:txBody>
      </p:sp>
      <p:sp>
        <p:nvSpPr>
          <p:cNvPr id="65" name="Textfeld 64"/>
          <p:cNvSpPr txBox="1"/>
          <p:nvPr/>
        </p:nvSpPr>
        <p:spPr>
          <a:xfrm rot="5400000">
            <a:off x="7527122" y="4263953"/>
            <a:ext cx="400110" cy="602413"/>
          </a:xfrm>
          <a:prstGeom prst="rect">
            <a:avLst/>
          </a:prstGeom>
          <a:noFill/>
        </p:spPr>
        <p:txBody>
          <a:bodyPr vert="vert270" wrap="square" rtlCol="0">
            <a:spAutoFit/>
          </a:bodyPr>
          <a:lstStyle/>
          <a:p>
            <a:r>
              <a:rPr lang="de-DE" sz="1400" b="1" dirty="0" smtClean="0">
                <a:solidFill>
                  <a:srgbClr val="39368A"/>
                </a:solidFill>
              </a:rPr>
              <a:t>1856</a:t>
            </a:r>
            <a:endParaRPr lang="de-DE" sz="1400" b="1" dirty="0">
              <a:solidFill>
                <a:srgbClr val="39368A"/>
              </a:solidFill>
            </a:endParaRPr>
          </a:p>
        </p:txBody>
      </p:sp>
      <p:sp>
        <p:nvSpPr>
          <p:cNvPr id="51" name="Textfeld 50"/>
          <p:cNvSpPr txBox="1"/>
          <p:nvPr/>
        </p:nvSpPr>
        <p:spPr>
          <a:xfrm rot="5400000">
            <a:off x="5308631" y="3157517"/>
            <a:ext cx="830997" cy="1872208"/>
          </a:xfrm>
          <a:prstGeom prst="rect">
            <a:avLst/>
          </a:prstGeom>
          <a:noFill/>
        </p:spPr>
        <p:txBody>
          <a:bodyPr vert="vert270" wrap="square" rtlCol="0">
            <a:spAutoFit/>
          </a:bodyPr>
          <a:lstStyle/>
          <a:p>
            <a:pPr algn="ctr"/>
            <a:r>
              <a:rPr lang="de-DE" sz="1400" b="1" dirty="0" smtClean="0">
                <a:solidFill>
                  <a:srgbClr val="39368A"/>
                </a:solidFill>
              </a:rPr>
              <a:t>Eröffnung der Eisenbahnlinie Münster-Rheine</a:t>
            </a:r>
            <a:endParaRPr lang="de-DE" sz="1400" b="1" dirty="0">
              <a:solidFill>
                <a:srgbClr val="39368A"/>
              </a:solidFill>
            </a:endParaRPr>
          </a:p>
        </p:txBody>
      </p:sp>
      <p:sp>
        <p:nvSpPr>
          <p:cNvPr id="53" name="Eingekerbter Richtungspfeil 52"/>
          <p:cNvSpPr/>
          <p:nvPr/>
        </p:nvSpPr>
        <p:spPr>
          <a:xfrm>
            <a:off x="4807619" y="3573017"/>
            <a:ext cx="1800200" cy="1800199"/>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5" name="Textfeld 54"/>
          <p:cNvSpPr txBox="1"/>
          <p:nvPr/>
        </p:nvSpPr>
        <p:spPr>
          <a:xfrm rot="5400000">
            <a:off x="5582907" y="3399857"/>
            <a:ext cx="400110" cy="602413"/>
          </a:xfrm>
          <a:prstGeom prst="rect">
            <a:avLst/>
          </a:prstGeom>
          <a:noFill/>
        </p:spPr>
        <p:txBody>
          <a:bodyPr vert="vert270" wrap="square" rtlCol="0">
            <a:spAutoFit/>
          </a:bodyPr>
          <a:lstStyle/>
          <a:p>
            <a:r>
              <a:rPr lang="de-DE" sz="1400" b="1" dirty="0" smtClean="0">
                <a:solidFill>
                  <a:srgbClr val="39368A"/>
                </a:solidFill>
              </a:rPr>
              <a:t>1856</a:t>
            </a:r>
            <a:endParaRPr lang="de-DE" sz="1400" b="1" dirty="0">
              <a:solidFill>
                <a:srgbClr val="39368A"/>
              </a:solidFill>
            </a:endParaRPr>
          </a:p>
        </p:txBody>
      </p:sp>
      <p:sp>
        <p:nvSpPr>
          <p:cNvPr id="59" name="Textfeld 58"/>
          <p:cNvSpPr txBox="1"/>
          <p:nvPr/>
        </p:nvSpPr>
        <p:spPr>
          <a:xfrm rot="5400000">
            <a:off x="5123966" y="4001286"/>
            <a:ext cx="1107996" cy="1779879"/>
          </a:xfrm>
          <a:prstGeom prst="rect">
            <a:avLst/>
          </a:prstGeom>
          <a:noFill/>
        </p:spPr>
        <p:txBody>
          <a:bodyPr vert="vert270" wrap="square" rtlCol="0">
            <a:spAutoFit/>
          </a:bodyPr>
          <a:lstStyle/>
          <a:p>
            <a:pPr algn="just"/>
            <a:r>
              <a:rPr lang="de-DE" sz="1200" dirty="0" smtClean="0">
                <a:solidFill>
                  <a:srgbClr val="3B3398"/>
                </a:solidFill>
              </a:rPr>
              <a:t>Durch den Bau der Bahnstrecke entwickelt sich Emsdetten zu einem begehrten Industriestand-</a:t>
            </a:r>
            <a:r>
              <a:rPr lang="de-DE" sz="1200" dirty="0" err="1" smtClean="0">
                <a:solidFill>
                  <a:srgbClr val="3B3398"/>
                </a:solidFill>
              </a:rPr>
              <a:t>ort</a:t>
            </a:r>
            <a:r>
              <a:rPr lang="de-DE" sz="1200" dirty="0" smtClean="0">
                <a:solidFill>
                  <a:srgbClr val="3B3398"/>
                </a:solidFill>
              </a:rPr>
              <a:t>.</a:t>
            </a:r>
          </a:p>
        </p:txBody>
      </p:sp>
      <p:cxnSp>
        <p:nvCxnSpPr>
          <p:cNvPr id="63" name="Gerade Verbindung 62"/>
          <p:cNvCxnSpPr/>
          <p:nvPr/>
        </p:nvCxnSpPr>
        <p:spPr>
          <a:xfrm flipV="1">
            <a:off x="4419600" y="2914651"/>
            <a:ext cx="0" cy="150733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0" name="Gerade Verbindung 89"/>
          <p:cNvCxnSpPr>
            <a:stCxn id="148" idx="0"/>
          </p:cNvCxnSpPr>
          <p:nvPr/>
        </p:nvCxnSpPr>
        <p:spPr>
          <a:xfrm flipH="1" flipV="1">
            <a:off x="3186113" y="2562225"/>
            <a:ext cx="1325" cy="43472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flipV="1">
            <a:off x="3188494" y="2571750"/>
            <a:ext cx="247650" cy="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rot="5400000">
            <a:off x="1296800" y="3989325"/>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62" name="Textfeld 61"/>
          <p:cNvSpPr txBox="1"/>
          <p:nvPr/>
        </p:nvSpPr>
        <p:spPr>
          <a:xfrm rot="5400000">
            <a:off x="8355388" y="4061333"/>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2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3134380"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0" name="Textfeld 49"/>
          <p:cNvSpPr txBox="1"/>
          <p:nvPr/>
        </p:nvSpPr>
        <p:spPr>
          <a:xfrm>
            <a:off x="3782452"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2" name="Textfeld 51"/>
          <p:cNvSpPr txBox="1"/>
          <p:nvPr/>
        </p:nvSpPr>
        <p:spPr>
          <a:xfrm>
            <a:off x="450253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4" name="Textfeld 53"/>
          <p:cNvSpPr txBox="1"/>
          <p:nvPr/>
        </p:nvSpPr>
        <p:spPr>
          <a:xfrm>
            <a:off x="515060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6" name="Textfeld 55"/>
          <p:cNvSpPr txBox="1"/>
          <p:nvPr/>
        </p:nvSpPr>
        <p:spPr>
          <a:xfrm>
            <a:off x="5870684"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58" name="Textfeld 57"/>
          <p:cNvSpPr txBox="1"/>
          <p:nvPr/>
        </p:nvSpPr>
        <p:spPr>
          <a:xfrm>
            <a:off x="651875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166828"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8690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1860 bis 1870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2487469"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1860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2630324"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37927"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2847509"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1870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feld 50"/>
          <p:cNvSpPr txBox="1"/>
          <p:nvPr/>
        </p:nvSpPr>
        <p:spPr>
          <a:xfrm rot="5400000">
            <a:off x="2568253" y="3338117"/>
            <a:ext cx="1261884" cy="1944217"/>
          </a:xfrm>
          <a:prstGeom prst="rect">
            <a:avLst/>
          </a:prstGeom>
          <a:noFill/>
        </p:spPr>
        <p:txBody>
          <a:bodyPr vert="vert270" wrap="square" rtlCol="0">
            <a:spAutoFit/>
          </a:bodyPr>
          <a:lstStyle/>
          <a:p>
            <a:pPr algn="ctr"/>
            <a:r>
              <a:rPr lang="de-DE" sz="1400" b="1" dirty="0" smtClean="0">
                <a:solidFill>
                  <a:srgbClr val="39368A"/>
                </a:solidFill>
              </a:rPr>
              <a:t>Eröffnung der Bahnstrecke Rheine-Salzbergen-</a:t>
            </a:r>
            <a:r>
              <a:rPr lang="de-DE" sz="1400" b="1" dirty="0" err="1" smtClean="0">
                <a:solidFill>
                  <a:srgbClr val="39368A"/>
                </a:solidFill>
              </a:rPr>
              <a:t>Almelo</a:t>
            </a:r>
            <a:r>
              <a:rPr lang="de-DE" sz="1400" b="1" dirty="0" smtClean="0">
                <a:solidFill>
                  <a:srgbClr val="39368A"/>
                </a:solidFill>
              </a:rPr>
              <a:t> mit Verbindungen nach Utrecht und Amsterdam</a:t>
            </a:r>
            <a:endParaRPr lang="de-DE" sz="1400" b="1" dirty="0">
              <a:solidFill>
                <a:srgbClr val="39368A"/>
              </a:solidFill>
            </a:endParaRPr>
          </a:p>
        </p:txBody>
      </p:sp>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1870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1860 bis 1870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1860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6588224"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251520" y="5108227"/>
            <a:ext cx="1872208" cy="625029"/>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115" name="Gerade Verbindung 114"/>
          <p:cNvCxnSpPr/>
          <p:nvPr/>
        </p:nvCxnSpPr>
        <p:spPr>
          <a:xfrm>
            <a:off x="3198019" y="3209925"/>
            <a:ext cx="973931" cy="476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flipV="1">
            <a:off x="4150519" y="2548807"/>
            <a:ext cx="272703" cy="151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2287338" y="3573016"/>
            <a:ext cx="1852614" cy="2112167"/>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0" name="Ellipse 29"/>
          <p:cNvSpPr/>
          <p:nvPr/>
        </p:nvSpPr>
        <p:spPr>
          <a:xfrm>
            <a:off x="3707904" y="243982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 name="Gerade Verbindung 34"/>
          <p:cNvCxnSpPr/>
          <p:nvPr/>
        </p:nvCxnSpPr>
        <p:spPr>
          <a:xfrm flipH="1" flipV="1">
            <a:off x="3820964" y="2567285"/>
            <a:ext cx="942" cy="44023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a:off x="6705030" y="3521869"/>
            <a:ext cx="884014" cy="238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1865</a:t>
            </a:r>
            <a:endParaRPr lang="de-DE" sz="2400" b="1" dirty="0">
              <a:solidFill>
                <a:srgbClr val="3B3398"/>
              </a:solidFill>
            </a:endParaRPr>
          </a:p>
        </p:txBody>
      </p:sp>
      <p:sp>
        <p:nvSpPr>
          <p:cNvPr id="79" name="Eingekerbter Richtungspfeil 78"/>
          <p:cNvSpPr/>
          <p:nvPr/>
        </p:nvSpPr>
        <p:spPr>
          <a:xfrm>
            <a:off x="4510152" y="4365104"/>
            <a:ext cx="1800200" cy="1592695"/>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1" name="Eingekerbter Richtungspfeil 80"/>
          <p:cNvSpPr/>
          <p:nvPr/>
        </p:nvSpPr>
        <p:spPr>
          <a:xfrm>
            <a:off x="6660232" y="4293096"/>
            <a:ext cx="1872208" cy="64807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44" name="Textfeld 43"/>
          <p:cNvSpPr txBox="1"/>
          <p:nvPr/>
        </p:nvSpPr>
        <p:spPr>
          <a:xfrm rot="5400000">
            <a:off x="4940890" y="467822"/>
            <a:ext cx="851515" cy="1445280"/>
          </a:xfrm>
          <a:prstGeom prst="rect">
            <a:avLst/>
          </a:prstGeom>
          <a:noFill/>
        </p:spPr>
        <p:txBody>
          <a:bodyPr vert="vert270" wrap="square" rtlCol="0">
            <a:spAutoFit/>
          </a:bodyPr>
          <a:lstStyle/>
          <a:p>
            <a:pPr>
              <a:lnSpc>
                <a:spcPts val="1300"/>
              </a:lnSpc>
            </a:pPr>
            <a:r>
              <a:rPr lang="de-DE" sz="1400" b="1" dirty="0" smtClean="0">
                <a:solidFill>
                  <a:srgbClr val="C0B59D"/>
                </a:solidFill>
              </a:rPr>
              <a:t>1866 </a:t>
            </a:r>
            <a:r>
              <a:rPr lang="de-DE" sz="1400" dirty="0" smtClean="0">
                <a:solidFill>
                  <a:srgbClr val="C0B59D"/>
                </a:solidFill>
              </a:rPr>
              <a:t>Deutscher </a:t>
            </a:r>
          </a:p>
          <a:p>
            <a:pPr>
              <a:lnSpc>
                <a:spcPts val="1300"/>
              </a:lnSpc>
            </a:pPr>
            <a:r>
              <a:rPr lang="de-DE" sz="1400" dirty="0" smtClean="0">
                <a:solidFill>
                  <a:srgbClr val="C0B59D"/>
                </a:solidFill>
              </a:rPr>
              <a:t>Krieg zwischen </a:t>
            </a:r>
          </a:p>
          <a:p>
            <a:pPr>
              <a:lnSpc>
                <a:spcPts val="1300"/>
              </a:lnSpc>
            </a:pPr>
            <a:r>
              <a:rPr lang="de-DE" sz="1400" dirty="0" smtClean="0">
                <a:solidFill>
                  <a:srgbClr val="C0B59D"/>
                </a:solidFill>
              </a:rPr>
              <a:t>Österreich und </a:t>
            </a:r>
          </a:p>
          <a:p>
            <a:pPr>
              <a:lnSpc>
                <a:spcPts val="1300"/>
              </a:lnSpc>
            </a:pPr>
            <a:r>
              <a:rPr lang="de-DE" sz="1400" dirty="0" smtClean="0">
                <a:solidFill>
                  <a:srgbClr val="C0B59D"/>
                </a:solidFill>
              </a:rPr>
              <a:t>Preußen </a:t>
            </a:r>
          </a:p>
        </p:txBody>
      </p:sp>
      <p:cxnSp>
        <p:nvCxnSpPr>
          <p:cNvPr id="70" name="Gerade Verbindung 69"/>
          <p:cNvCxnSpPr>
            <a:stCxn id="64" idx="0"/>
          </p:cNvCxnSpPr>
          <p:nvPr/>
        </p:nvCxnSpPr>
        <p:spPr>
          <a:xfrm flipV="1">
            <a:off x="1187624" y="2988469"/>
            <a:ext cx="10145" cy="211975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4355976"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4932040"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2" name="Gerade Verbindung 91"/>
          <p:cNvCxnSpPr/>
          <p:nvPr/>
        </p:nvCxnSpPr>
        <p:spPr>
          <a:xfrm flipV="1">
            <a:off x="1187624" y="2995613"/>
            <a:ext cx="2643807" cy="133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flipH="1">
            <a:off x="3203848" y="3205163"/>
            <a:ext cx="1315" cy="36785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flipH="1" flipV="1">
            <a:off x="5039767" y="2490514"/>
            <a:ext cx="3721" cy="53367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p:nvCxnSpPr>
        <p:spPr>
          <a:xfrm flipH="1" flipV="1">
            <a:off x="6698334" y="2564904"/>
            <a:ext cx="16791" cy="96887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a:stCxn id="81" idx="0"/>
          </p:cNvCxnSpPr>
          <p:nvPr/>
        </p:nvCxnSpPr>
        <p:spPr>
          <a:xfrm flipH="1" flipV="1">
            <a:off x="7586663" y="3519488"/>
            <a:ext cx="9673" cy="77360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3019370" y="1021190"/>
            <a:ext cx="518091" cy="1589296"/>
          </a:xfrm>
          <a:prstGeom prst="rect">
            <a:avLst/>
          </a:prstGeom>
          <a:noFill/>
        </p:spPr>
        <p:txBody>
          <a:bodyPr vert="vert270" wrap="square" rtlCol="0">
            <a:spAutoFit/>
          </a:bodyPr>
          <a:lstStyle/>
          <a:p>
            <a:pPr>
              <a:lnSpc>
                <a:spcPts val="1300"/>
              </a:lnSpc>
            </a:pPr>
            <a:r>
              <a:rPr lang="de-DE" sz="1400" b="1" dirty="0" smtClean="0">
                <a:solidFill>
                  <a:srgbClr val="C0B59D"/>
                </a:solidFill>
              </a:rPr>
              <a:t>1863</a:t>
            </a:r>
            <a:r>
              <a:rPr lang="de-DE" sz="1400" dirty="0" smtClean="0">
                <a:solidFill>
                  <a:srgbClr val="C0B59D"/>
                </a:solidFill>
              </a:rPr>
              <a:t> Gründung des</a:t>
            </a:r>
          </a:p>
          <a:p>
            <a:pPr>
              <a:lnSpc>
                <a:spcPts val="1300"/>
              </a:lnSpc>
            </a:pPr>
            <a:r>
              <a:rPr lang="de-DE" sz="1400" dirty="0" smtClean="0">
                <a:solidFill>
                  <a:srgbClr val="C0B59D"/>
                </a:solidFill>
              </a:rPr>
              <a:t>ADAV</a:t>
            </a:r>
          </a:p>
        </p:txBody>
      </p:sp>
      <p:sp>
        <p:nvSpPr>
          <p:cNvPr id="37" name="Textfeld 36"/>
          <p:cNvSpPr txBox="1"/>
          <p:nvPr/>
        </p:nvSpPr>
        <p:spPr>
          <a:xfrm rot="5400000">
            <a:off x="5132258" y="1068542"/>
            <a:ext cx="684803" cy="1661304"/>
          </a:xfrm>
          <a:prstGeom prst="rect">
            <a:avLst/>
          </a:prstGeom>
          <a:noFill/>
        </p:spPr>
        <p:txBody>
          <a:bodyPr vert="vert270" wrap="square" rtlCol="0">
            <a:spAutoFit/>
          </a:bodyPr>
          <a:lstStyle/>
          <a:p>
            <a:pPr>
              <a:lnSpc>
                <a:spcPts val="1300"/>
              </a:lnSpc>
            </a:pPr>
            <a:r>
              <a:rPr lang="de-DE" sz="1400" b="1" dirty="0" smtClean="0">
                <a:solidFill>
                  <a:srgbClr val="C0B59D"/>
                </a:solidFill>
              </a:rPr>
              <a:t>1866</a:t>
            </a:r>
            <a:r>
              <a:rPr lang="de-DE" sz="1400" dirty="0" smtClean="0">
                <a:solidFill>
                  <a:srgbClr val="C0B59D"/>
                </a:solidFill>
              </a:rPr>
              <a:t> Gründung des</a:t>
            </a:r>
          </a:p>
          <a:p>
            <a:pPr>
              <a:lnSpc>
                <a:spcPts val="1300"/>
              </a:lnSpc>
            </a:pPr>
            <a:r>
              <a:rPr lang="de-DE" sz="1400" dirty="0" smtClean="0">
                <a:solidFill>
                  <a:srgbClr val="C0B59D"/>
                </a:solidFill>
              </a:rPr>
              <a:t>Norddeutschen </a:t>
            </a:r>
          </a:p>
          <a:p>
            <a:pPr>
              <a:lnSpc>
                <a:spcPts val="1300"/>
              </a:lnSpc>
            </a:pPr>
            <a:r>
              <a:rPr lang="de-DE" sz="1400" dirty="0" smtClean="0">
                <a:solidFill>
                  <a:srgbClr val="C0B59D"/>
                </a:solidFill>
              </a:rPr>
              <a:t>Bundes</a:t>
            </a:r>
          </a:p>
        </p:txBody>
      </p:sp>
      <p:sp>
        <p:nvSpPr>
          <p:cNvPr id="38" name="Textfeld 37"/>
          <p:cNvSpPr txBox="1"/>
          <p:nvPr/>
        </p:nvSpPr>
        <p:spPr>
          <a:xfrm rot="5400000">
            <a:off x="2155274" y="301110"/>
            <a:ext cx="518091" cy="1589296"/>
          </a:xfrm>
          <a:prstGeom prst="rect">
            <a:avLst/>
          </a:prstGeom>
          <a:noFill/>
        </p:spPr>
        <p:txBody>
          <a:bodyPr vert="vert270" wrap="square" rtlCol="0">
            <a:spAutoFit/>
          </a:bodyPr>
          <a:lstStyle/>
          <a:p>
            <a:pPr>
              <a:lnSpc>
                <a:spcPts val="1300"/>
              </a:lnSpc>
            </a:pPr>
            <a:r>
              <a:rPr lang="de-DE" sz="1400" b="1" dirty="0" smtClean="0">
                <a:solidFill>
                  <a:srgbClr val="C0B59D"/>
                </a:solidFill>
              </a:rPr>
              <a:t>1860</a:t>
            </a:r>
            <a:r>
              <a:rPr lang="de-DE" sz="1400" dirty="0" smtClean="0">
                <a:solidFill>
                  <a:srgbClr val="C0B59D"/>
                </a:solidFill>
              </a:rPr>
              <a:t> Gründung des</a:t>
            </a:r>
          </a:p>
          <a:p>
            <a:pPr>
              <a:lnSpc>
                <a:spcPts val="1300"/>
              </a:lnSpc>
            </a:pPr>
            <a:r>
              <a:rPr lang="de-DE" sz="1400" dirty="0" smtClean="0">
                <a:solidFill>
                  <a:srgbClr val="C0B59D"/>
                </a:solidFill>
              </a:rPr>
              <a:t>Königreichs Italien</a:t>
            </a:r>
          </a:p>
        </p:txBody>
      </p:sp>
      <p:sp>
        <p:nvSpPr>
          <p:cNvPr id="39" name="Textfeld 38"/>
          <p:cNvSpPr txBox="1"/>
          <p:nvPr/>
        </p:nvSpPr>
        <p:spPr>
          <a:xfrm rot="5400000">
            <a:off x="3739450" y="373118"/>
            <a:ext cx="518091" cy="1445280"/>
          </a:xfrm>
          <a:prstGeom prst="rect">
            <a:avLst/>
          </a:prstGeom>
          <a:noFill/>
        </p:spPr>
        <p:txBody>
          <a:bodyPr vert="vert270" wrap="square" rtlCol="0">
            <a:spAutoFit/>
          </a:bodyPr>
          <a:lstStyle/>
          <a:p>
            <a:pPr>
              <a:lnSpc>
                <a:spcPts val="1300"/>
              </a:lnSpc>
            </a:pPr>
            <a:r>
              <a:rPr lang="de-DE" sz="1400" b="1" dirty="0" smtClean="0">
                <a:solidFill>
                  <a:srgbClr val="C0B59D"/>
                </a:solidFill>
              </a:rPr>
              <a:t>1864</a:t>
            </a:r>
            <a:r>
              <a:rPr lang="de-DE" sz="1400" dirty="0" smtClean="0">
                <a:solidFill>
                  <a:srgbClr val="C0B59D"/>
                </a:solidFill>
              </a:rPr>
              <a:t> Deutsch-</a:t>
            </a:r>
          </a:p>
          <a:p>
            <a:pPr>
              <a:lnSpc>
                <a:spcPts val="1300"/>
              </a:lnSpc>
            </a:pPr>
            <a:r>
              <a:rPr lang="de-DE" sz="1400" dirty="0" smtClean="0">
                <a:solidFill>
                  <a:srgbClr val="C0B59D"/>
                </a:solidFill>
              </a:rPr>
              <a:t>Dänischer Krieg</a:t>
            </a:r>
          </a:p>
        </p:txBody>
      </p:sp>
      <p:sp>
        <p:nvSpPr>
          <p:cNvPr id="40" name="Textfeld 39"/>
          <p:cNvSpPr txBox="1"/>
          <p:nvPr/>
        </p:nvSpPr>
        <p:spPr>
          <a:xfrm rot="5400000">
            <a:off x="5128319" y="3831505"/>
            <a:ext cx="615553" cy="1872208"/>
          </a:xfrm>
          <a:prstGeom prst="rect">
            <a:avLst/>
          </a:prstGeom>
          <a:noFill/>
        </p:spPr>
        <p:txBody>
          <a:bodyPr vert="vert270" wrap="square" rtlCol="0">
            <a:spAutoFit/>
          </a:bodyPr>
          <a:lstStyle/>
          <a:p>
            <a:pPr algn="ctr"/>
            <a:r>
              <a:rPr lang="de-DE" sz="1400" b="1" dirty="0" smtClean="0">
                <a:solidFill>
                  <a:srgbClr val="39368A"/>
                </a:solidFill>
              </a:rPr>
              <a:t>Hannover wird preußisch</a:t>
            </a:r>
            <a:endParaRPr lang="de-DE" sz="1400" b="1" dirty="0">
              <a:solidFill>
                <a:srgbClr val="39368A"/>
              </a:solidFill>
            </a:endParaRPr>
          </a:p>
        </p:txBody>
      </p:sp>
      <p:sp>
        <p:nvSpPr>
          <p:cNvPr id="41" name="Textfeld 40"/>
          <p:cNvSpPr txBox="1"/>
          <p:nvPr/>
        </p:nvSpPr>
        <p:spPr>
          <a:xfrm rot="5400000">
            <a:off x="1046402" y="4917062"/>
            <a:ext cx="400110" cy="602413"/>
          </a:xfrm>
          <a:prstGeom prst="rect">
            <a:avLst/>
          </a:prstGeom>
          <a:noFill/>
        </p:spPr>
        <p:txBody>
          <a:bodyPr vert="vert270" wrap="square" rtlCol="0">
            <a:spAutoFit/>
          </a:bodyPr>
          <a:lstStyle/>
          <a:p>
            <a:r>
              <a:rPr lang="de-DE" sz="1400" b="1" dirty="0" smtClean="0">
                <a:solidFill>
                  <a:srgbClr val="39368A"/>
                </a:solidFill>
              </a:rPr>
              <a:t>1864</a:t>
            </a:r>
            <a:endParaRPr lang="de-DE" sz="1400" b="1" dirty="0">
              <a:solidFill>
                <a:srgbClr val="39368A"/>
              </a:solidFill>
            </a:endParaRPr>
          </a:p>
        </p:txBody>
      </p:sp>
      <p:sp>
        <p:nvSpPr>
          <p:cNvPr id="45" name="Textfeld 44"/>
          <p:cNvSpPr txBox="1"/>
          <p:nvPr/>
        </p:nvSpPr>
        <p:spPr>
          <a:xfrm rot="5400000">
            <a:off x="884781" y="4616260"/>
            <a:ext cx="553998" cy="1779879"/>
          </a:xfrm>
          <a:prstGeom prst="rect">
            <a:avLst/>
          </a:prstGeom>
          <a:noFill/>
        </p:spPr>
        <p:txBody>
          <a:bodyPr vert="vert270" wrap="square" rtlCol="0">
            <a:spAutoFit/>
          </a:bodyPr>
          <a:lstStyle/>
          <a:p>
            <a:pPr algn="just"/>
            <a:r>
              <a:rPr lang="de-DE" sz="1200" dirty="0" smtClean="0">
                <a:solidFill>
                  <a:srgbClr val="3B3398"/>
                </a:solidFill>
              </a:rPr>
              <a:t>Fertigstellung der </a:t>
            </a:r>
            <a:r>
              <a:rPr lang="de-DE" sz="1200" dirty="0" err="1" smtClean="0">
                <a:solidFill>
                  <a:srgbClr val="3B3398"/>
                </a:solidFill>
              </a:rPr>
              <a:t>Chaus-see</a:t>
            </a:r>
            <a:r>
              <a:rPr lang="de-DE" sz="1200" dirty="0" smtClean="0">
                <a:solidFill>
                  <a:srgbClr val="3B3398"/>
                </a:solidFill>
              </a:rPr>
              <a:t> Emsdetten-</a:t>
            </a:r>
            <a:r>
              <a:rPr lang="de-DE" sz="1200" dirty="0" err="1" smtClean="0">
                <a:solidFill>
                  <a:srgbClr val="3B3398"/>
                </a:solidFill>
              </a:rPr>
              <a:t>Borghorst</a:t>
            </a:r>
            <a:r>
              <a:rPr lang="de-DE" sz="1200" dirty="0" smtClean="0">
                <a:solidFill>
                  <a:srgbClr val="3B3398"/>
                </a:solidFill>
              </a:rPr>
              <a:t>.</a:t>
            </a:r>
          </a:p>
        </p:txBody>
      </p:sp>
      <p:sp>
        <p:nvSpPr>
          <p:cNvPr id="46" name="Textfeld 45"/>
          <p:cNvSpPr txBox="1"/>
          <p:nvPr/>
        </p:nvSpPr>
        <p:spPr>
          <a:xfrm rot="5400000">
            <a:off x="3088976" y="3399857"/>
            <a:ext cx="400110" cy="602413"/>
          </a:xfrm>
          <a:prstGeom prst="rect">
            <a:avLst/>
          </a:prstGeom>
          <a:noFill/>
        </p:spPr>
        <p:txBody>
          <a:bodyPr vert="vert270" wrap="square" rtlCol="0">
            <a:spAutoFit/>
          </a:bodyPr>
          <a:lstStyle/>
          <a:p>
            <a:r>
              <a:rPr lang="de-DE" sz="1400" b="1" dirty="0" smtClean="0">
                <a:solidFill>
                  <a:srgbClr val="39368A"/>
                </a:solidFill>
              </a:rPr>
              <a:t>1865</a:t>
            </a:r>
            <a:endParaRPr lang="de-DE" sz="1400" b="1" dirty="0">
              <a:solidFill>
                <a:srgbClr val="39368A"/>
              </a:solidFill>
            </a:endParaRPr>
          </a:p>
        </p:txBody>
      </p:sp>
      <p:sp>
        <p:nvSpPr>
          <p:cNvPr id="49" name="Textfeld 48"/>
          <p:cNvSpPr txBox="1"/>
          <p:nvPr/>
        </p:nvSpPr>
        <p:spPr>
          <a:xfrm rot="5400000">
            <a:off x="5294874" y="4191945"/>
            <a:ext cx="400110" cy="602413"/>
          </a:xfrm>
          <a:prstGeom prst="rect">
            <a:avLst/>
          </a:prstGeom>
          <a:noFill/>
        </p:spPr>
        <p:txBody>
          <a:bodyPr vert="vert270" wrap="square" rtlCol="0">
            <a:spAutoFit/>
          </a:bodyPr>
          <a:lstStyle/>
          <a:p>
            <a:r>
              <a:rPr lang="de-DE" sz="1400" b="1" dirty="0" smtClean="0">
                <a:solidFill>
                  <a:srgbClr val="39368A"/>
                </a:solidFill>
              </a:rPr>
              <a:t>1866</a:t>
            </a:r>
            <a:endParaRPr lang="de-DE" sz="1400" b="1" dirty="0">
              <a:solidFill>
                <a:srgbClr val="39368A"/>
              </a:solidFill>
            </a:endParaRPr>
          </a:p>
        </p:txBody>
      </p:sp>
      <p:sp>
        <p:nvSpPr>
          <p:cNvPr id="50" name="Textfeld 49"/>
          <p:cNvSpPr txBox="1"/>
          <p:nvPr/>
        </p:nvSpPr>
        <p:spPr>
          <a:xfrm rot="5400000">
            <a:off x="7481464" y="4119937"/>
            <a:ext cx="400110" cy="602413"/>
          </a:xfrm>
          <a:prstGeom prst="rect">
            <a:avLst/>
          </a:prstGeom>
          <a:noFill/>
        </p:spPr>
        <p:txBody>
          <a:bodyPr vert="vert270" wrap="square" rtlCol="0">
            <a:spAutoFit/>
          </a:bodyPr>
          <a:lstStyle/>
          <a:p>
            <a:r>
              <a:rPr lang="de-DE" sz="1400" b="1" dirty="0" smtClean="0">
                <a:solidFill>
                  <a:srgbClr val="39368A"/>
                </a:solidFill>
              </a:rPr>
              <a:t>1869</a:t>
            </a:r>
            <a:endParaRPr lang="de-DE" sz="1400" b="1" dirty="0">
              <a:solidFill>
                <a:srgbClr val="39368A"/>
              </a:solidFill>
            </a:endParaRPr>
          </a:p>
        </p:txBody>
      </p:sp>
      <p:sp>
        <p:nvSpPr>
          <p:cNvPr id="52" name="Textfeld 51"/>
          <p:cNvSpPr txBox="1"/>
          <p:nvPr/>
        </p:nvSpPr>
        <p:spPr>
          <a:xfrm rot="5400000">
            <a:off x="2743044" y="4381651"/>
            <a:ext cx="923330" cy="1779879"/>
          </a:xfrm>
          <a:prstGeom prst="rect">
            <a:avLst/>
          </a:prstGeom>
          <a:noFill/>
        </p:spPr>
        <p:txBody>
          <a:bodyPr vert="vert270" wrap="square" rtlCol="0">
            <a:spAutoFit/>
          </a:bodyPr>
          <a:lstStyle/>
          <a:p>
            <a:pPr algn="just"/>
            <a:r>
              <a:rPr lang="de-DE" sz="1200" dirty="0" smtClean="0">
                <a:solidFill>
                  <a:srgbClr val="3B3398"/>
                </a:solidFill>
              </a:rPr>
              <a:t>Bereits 1836 war über eine Bahnverbindung nach Am-</a:t>
            </a:r>
            <a:r>
              <a:rPr lang="de-DE" sz="1200" dirty="0" err="1" smtClean="0">
                <a:solidFill>
                  <a:srgbClr val="3B3398"/>
                </a:solidFill>
              </a:rPr>
              <a:t>sterdam</a:t>
            </a:r>
            <a:r>
              <a:rPr lang="de-DE" sz="1200" dirty="0" smtClean="0">
                <a:solidFill>
                  <a:srgbClr val="3B3398"/>
                </a:solidFill>
              </a:rPr>
              <a:t> öffentlich </a:t>
            </a:r>
            <a:r>
              <a:rPr lang="de-DE" sz="1200" dirty="0" err="1" smtClean="0">
                <a:solidFill>
                  <a:srgbClr val="3B3398"/>
                </a:solidFill>
              </a:rPr>
              <a:t>dis-kutiert</a:t>
            </a:r>
            <a:r>
              <a:rPr lang="de-DE" sz="1200" dirty="0" smtClean="0">
                <a:solidFill>
                  <a:srgbClr val="3B3398"/>
                </a:solidFill>
              </a:rPr>
              <a:t> worden.</a:t>
            </a:r>
          </a:p>
        </p:txBody>
      </p:sp>
      <p:sp>
        <p:nvSpPr>
          <p:cNvPr id="53" name="Textfeld 52"/>
          <p:cNvSpPr txBox="1"/>
          <p:nvPr/>
        </p:nvSpPr>
        <p:spPr>
          <a:xfrm rot="5400000">
            <a:off x="4835933" y="4586878"/>
            <a:ext cx="1107996" cy="1779879"/>
          </a:xfrm>
          <a:prstGeom prst="rect">
            <a:avLst/>
          </a:prstGeom>
          <a:noFill/>
        </p:spPr>
        <p:txBody>
          <a:bodyPr vert="vert270" wrap="square" rtlCol="0">
            <a:spAutoFit/>
          </a:bodyPr>
          <a:lstStyle/>
          <a:p>
            <a:pPr algn="just"/>
            <a:r>
              <a:rPr lang="de-DE" sz="1200" dirty="0" smtClean="0">
                <a:solidFill>
                  <a:srgbClr val="3B3398"/>
                </a:solidFill>
              </a:rPr>
              <a:t>Mit der Annexion Han-</a:t>
            </a:r>
            <a:r>
              <a:rPr lang="de-DE" sz="1200" dirty="0" err="1" smtClean="0">
                <a:solidFill>
                  <a:srgbClr val="3B3398"/>
                </a:solidFill>
              </a:rPr>
              <a:t>novers</a:t>
            </a:r>
            <a:r>
              <a:rPr lang="de-DE" sz="1200" dirty="0" smtClean="0">
                <a:solidFill>
                  <a:srgbClr val="3B3398"/>
                </a:solidFill>
              </a:rPr>
              <a:t> durch Preußen fiel die Staatsgrenze entlang des preußischen Kreises Steinfurt weg.</a:t>
            </a:r>
          </a:p>
        </p:txBody>
      </p:sp>
      <p:sp>
        <p:nvSpPr>
          <p:cNvPr id="55" name="Textfeld 54"/>
          <p:cNvSpPr txBox="1"/>
          <p:nvPr/>
        </p:nvSpPr>
        <p:spPr>
          <a:xfrm rot="5400000">
            <a:off x="7273173" y="3824172"/>
            <a:ext cx="553998" cy="1779879"/>
          </a:xfrm>
          <a:prstGeom prst="rect">
            <a:avLst/>
          </a:prstGeom>
          <a:noFill/>
        </p:spPr>
        <p:txBody>
          <a:bodyPr vert="vert270" wrap="square" rtlCol="0">
            <a:spAutoFit/>
          </a:bodyPr>
          <a:lstStyle/>
          <a:p>
            <a:pPr algn="just"/>
            <a:r>
              <a:rPr lang="de-DE" sz="1200" dirty="0" smtClean="0">
                <a:solidFill>
                  <a:srgbClr val="3B3398"/>
                </a:solidFill>
              </a:rPr>
              <a:t>Baubeginn der Eisenbahn Osnabrück-Münster.</a:t>
            </a:r>
          </a:p>
        </p:txBody>
      </p:sp>
      <p:cxnSp>
        <p:nvCxnSpPr>
          <p:cNvPr id="62" name="Gerade Verbindung 61"/>
          <p:cNvCxnSpPr/>
          <p:nvPr/>
        </p:nvCxnSpPr>
        <p:spPr>
          <a:xfrm flipH="1" flipV="1">
            <a:off x="4159944" y="2548981"/>
            <a:ext cx="2481" cy="67285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a:off x="5037187" y="3017614"/>
            <a:ext cx="392063" cy="181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flipH="1">
            <a:off x="5429250" y="3009900"/>
            <a:ext cx="2382" cy="135969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48" name="Grafik 47" descr="1818 Politische Gliederung Geschichtlicher Handatlas von Westfalen LWL-Institut für westfälische Regionalgeschichte.jpg"/>
          <p:cNvPicPr>
            <a:picLocks noChangeAspect="1"/>
          </p:cNvPicPr>
          <p:nvPr/>
        </p:nvPicPr>
        <p:blipFill>
          <a:blip r:embed="rId2" cstate="print"/>
          <a:srcRect l="4161" t="4851" r="3043" b="37136"/>
          <a:stretch>
            <a:fillRect/>
          </a:stretch>
        </p:blipFill>
        <p:spPr>
          <a:xfrm>
            <a:off x="4514281" y="3095926"/>
            <a:ext cx="1798414" cy="1197170"/>
          </a:xfrm>
          <a:prstGeom prst="rect">
            <a:avLst/>
          </a:prstGeom>
          <a:ln w="19050">
            <a:solidFill>
              <a:srgbClr val="C0B59D"/>
            </a:solidFill>
          </a:ln>
        </p:spPr>
      </p:pic>
      <p:pic>
        <p:nvPicPr>
          <p:cNvPr id="57" name="Grafik 56" descr="1864_Chaussee; Emsdetten-Borghorst.PNG"/>
          <p:cNvPicPr>
            <a:picLocks noChangeAspect="1"/>
          </p:cNvPicPr>
          <p:nvPr/>
        </p:nvPicPr>
        <p:blipFill>
          <a:blip r:embed="rId3" cstate="print"/>
          <a:stretch>
            <a:fillRect/>
          </a:stretch>
        </p:blipFill>
        <p:spPr>
          <a:xfrm>
            <a:off x="251521" y="3717032"/>
            <a:ext cx="1882080" cy="1214245"/>
          </a:xfrm>
          <a:prstGeom prst="rect">
            <a:avLst/>
          </a:prstGeom>
          <a:ln w="19050">
            <a:solidFill>
              <a:srgbClr val="C0B59D"/>
            </a:solidFill>
          </a:ln>
        </p:spPr>
      </p:pic>
      <p:sp>
        <p:nvSpPr>
          <p:cNvPr id="63" name="Textfeld 62"/>
          <p:cNvSpPr txBox="1"/>
          <p:nvPr/>
        </p:nvSpPr>
        <p:spPr>
          <a:xfrm rot="5400000">
            <a:off x="1895092" y="4704865"/>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65" name="Textfeld 64"/>
          <p:cNvSpPr txBox="1"/>
          <p:nvPr/>
        </p:nvSpPr>
        <p:spPr>
          <a:xfrm rot="5400000">
            <a:off x="6058857" y="4063143"/>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360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376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779912"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2" name="Textfeld 51"/>
          <p:cNvSpPr txBox="1"/>
          <p:nvPr/>
        </p:nvSpPr>
        <p:spPr>
          <a:xfrm>
            <a:off x="4470375"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4" name="Textfeld 53"/>
          <p:cNvSpPr txBox="1"/>
          <p:nvPr/>
        </p:nvSpPr>
        <p:spPr>
          <a:xfrm>
            <a:off x="514806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6" name="Textfeld 55"/>
          <p:cNvSpPr txBox="1"/>
          <p:nvPr/>
        </p:nvSpPr>
        <p:spPr>
          <a:xfrm>
            <a:off x="5838527"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58" name="Textfeld 57"/>
          <p:cNvSpPr txBox="1"/>
          <p:nvPr/>
        </p:nvSpPr>
        <p:spPr>
          <a:xfrm>
            <a:off x="651621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206679"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8436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1870 bis 1880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3205009"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1880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388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1784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7812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144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172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567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595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3914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39942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337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365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697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725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6819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2847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242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270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602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630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026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054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401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2973709" y="2492698"/>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561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6754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2844969"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1870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368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feld 45"/>
          <p:cNvSpPr txBox="1"/>
          <p:nvPr/>
        </p:nvSpPr>
        <p:spPr>
          <a:xfrm rot="5400000">
            <a:off x="1694475" y="4240922"/>
            <a:ext cx="400110" cy="602413"/>
          </a:xfrm>
          <a:prstGeom prst="rect">
            <a:avLst/>
          </a:prstGeom>
          <a:noFill/>
        </p:spPr>
        <p:txBody>
          <a:bodyPr vert="vert270" wrap="square" rtlCol="0">
            <a:spAutoFit/>
          </a:bodyPr>
          <a:lstStyle/>
          <a:p>
            <a:r>
              <a:rPr lang="de-DE" sz="1400" b="1" dirty="0" smtClean="0">
                <a:solidFill>
                  <a:srgbClr val="39368A"/>
                </a:solidFill>
              </a:rPr>
              <a:t>1873</a:t>
            </a:r>
            <a:endParaRPr lang="de-DE" sz="1400" b="1" dirty="0">
              <a:solidFill>
                <a:srgbClr val="39368A"/>
              </a:solidFill>
            </a:endParaRPr>
          </a:p>
        </p:txBody>
      </p:sp>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1880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1870 bis 1880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1870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3275856"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899593" y="4437112"/>
            <a:ext cx="1872208" cy="172819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115" name="Gerade Verbindung 114"/>
          <p:cNvCxnSpPr/>
          <p:nvPr/>
        </p:nvCxnSpPr>
        <p:spPr>
          <a:xfrm>
            <a:off x="1835944" y="2912269"/>
            <a:ext cx="1574006" cy="238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3625736" y="4941167"/>
            <a:ext cx="1800200" cy="936105"/>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35" name="Gerade Verbindung 34"/>
          <p:cNvCxnSpPr/>
          <p:nvPr/>
        </p:nvCxnSpPr>
        <p:spPr>
          <a:xfrm flipH="1" flipV="1">
            <a:off x="3395774" y="2658080"/>
            <a:ext cx="2270" cy="26609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a:stCxn id="79" idx="0"/>
          </p:cNvCxnSpPr>
          <p:nvPr/>
        </p:nvCxnSpPr>
        <p:spPr>
          <a:xfrm flipV="1">
            <a:off x="7128284" y="3209925"/>
            <a:ext cx="2766" cy="173124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1875</a:t>
            </a:r>
            <a:endParaRPr lang="de-DE" sz="2400" b="1" dirty="0">
              <a:solidFill>
                <a:srgbClr val="3B3398"/>
              </a:solidFill>
            </a:endParaRPr>
          </a:p>
        </p:txBody>
      </p:sp>
      <p:cxnSp>
        <p:nvCxnSpPr>
          <p:cNvPr id="76" name="Gerade Verbindung 75"/>
          <p:cNvCxnSpPr/>
          <p:nvPr/>
        </p:nvCxnSpPr>
        <p:spPr>
          <a:xfrm>
            <a:off x="6688931" y="3209925"/>
            <a:ext cx="448469"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flipH="1">
            <a:off x="1840706" y="2909888"/>
            <a:ext cx="2382" cy="37147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9" name="Eingekerbter Richtungspfeil 78"/>
          <p:cNvSpPr/>
          <p:nvPr/>
        </p:nvSpPr>
        <p:spPr>
          <a:xfrm>
            <a:off x="6228184" y="4941168"/>
            <a:ext cx="1800200" cy="86409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44" name="Textfeld 43"/>
          <p:cNvSpPr txBox="1"/>
          <p:nvPr/>
        </p:nvSpPr>
        <p:spPr>
          <a:xfrm rot="5400000">
            <a:off x="6110594" y="836712"/>
            <a:ext cx="518091" cy="1445280"/>
          </a:xfrm>
          <a:prstGeom prst="rect">
            <a:avLst/>
          </a:prstGeom>
          <a:noFill/>
        </p:spPr>
        <p:txBody>
          <a:bodyPr vert="vert270" wrap="square" rtlCol="0">
            <a:spAutoFit/>
          </a:bodyPr>
          <a:lstStyle/>
          <a:p>
            <a:pPr>
              <a:lnSpc>
                <a:spcPts val="1300"/>
              </a:lnSpc>
            </a:pPr>
            <a:r>
              <a:rPr lang="de-DE" sz="1400" b="1" dirty="0" smtClean="0">
                <a:solidFill>
                  <a:srgbClr val="C0B59D"/>
                </a:solidFill>
              </a:rPr>
              <a:t>1878 </a:t>
            </a:r>
            <a:r>
              <a:rPr lang="de-DE" sz="1400" dirty="0" smtClean="0">
                <a:solidFill>
                  <a:srgbClr val="C0B59D"/>
                </a:solidFill>
              </a:rPr>
              <a:t>Unabhängig-</a:t>
            </a:r>
          </a:p>
          <a:p>
            <a:pPr>
              <a:lnSpc>
                <a:spcPts val="1300"/>
              </a:lnSpc>
            </a:pPr>
            <a:r>
              <a:rPr lang="de-DE" sz="1400" dirty="0" err="1" smtClean="0">
                <a:solidFill>
                  <a:srgbClr val="C0B59D"/>
                </a:solidFill>
              </a:rPr>
              <a:t>keit</a:t>
            </a:r>
            <a:r>
              <a:rPr lang="de-DE" sz="1400" dirty="0" smtClean="0">
                <a:solidFill>
                  <a:srgbClr val="C0B59D"/>
                </a:solidFill>
              </a:rPr>
              <a:t> Bulgariens</a:t>
            </a:r>
          </a:p>
        </p:txBody>
      </p:sp>
      <p:cxnSp>
        <p:nvCxnSpPr>
          <p:cNvPr id="70" name="Gerade Verbindung 69"/>
          <p:cNvCxnSpPr/>
          <p:nvPr/>
        </p:nvCxnSpPr>
        <p:spPr>
          <a:xfrm flipV="1">
            <a:off x="1825799" y="4290715"/>
            <a:ext cx="0" cy="14401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4408934" y="2442320"/>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6588224"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 name="Gerade Verbindung 101"/>
          <p:cNvCxnSpPr/>
          <p:nvPr/>
        </p:nvCxnSpPr>
        <p:spPr>
          <a:xfrm flipV="1">
            <a:off x="6696075" y="2495278"/>
            <a:ext cx="446" cy="70988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a:stCxn id="41" idx="0"/>
          </p:cNvCxnSpPr>
          <p:nvPr/>
        </p:nvCxnSpPr>
        <p:spPr>
          <a:xfrm flipH="1" flipV="1">
            <a:off x="4512469" y="2555081"/>
            <a:ext cx="13368" cy="101793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2587322" y="733158"/>
            <a:ext cx="518091" cy="1589296"/>
          </a:xfrm>
          <a:prstGeom prst="rect">
            <a:avLst/>
          </a:prstGeom>
          <a:noFill/>
        </p:spPr>
        <p:txBody>
          <a:bodyPr vert="vert270" wrap="square" rtlCol="0">
            <a:spAutoFit/>
          </a:bodyPr>
          <a:lstStyle/>
          <a:p>
            <a:pPr>
              <a:lnSpc>
                <a:spcPts val="1300"/>
              </a:lnSpc>
            </a:pPr>
            <a:r>
              <a:rPr lang="de-DE" sz="1400" b="1" dirty="0" smtClean="0">
                <a:solidFill>
                  <a:srgbClr val="C0B59D"/>
                </a:solidFill>
              </a:rPr>
              <a:t>1871</a:t>
            </a:r>
            <a:r>
              <a:rPr lang="de-DE" sz="1400" dirty="0" smtClean="0">
                <a:solidFill>
                  <a:srgbClr val="C0B59D"/>
                </a:solidFill>
              </a:rPr>
              <a:t> Gründung des</a:t>
            </a:r>
          </a:p>
          <a:p>
            <a:pPr>
              <a:lnSpc>
                <a:spcPts val="1300"/>
              </a:lnSpc>
            </a:pPr>
            <a:r>
              <a:rPr lang="de-DE" sz="1400" dirty="0" smtClean="0">
                <a:solidFill>
                  <a:srgbClr val="C0B59D"/>
                </a:solidFill>
              </a:rPr>
              <a:t>Deutschen Reichs</a:t>
            </a:r>
          </a:p>
        </p:txBody>
      </p:sp>
      <p:sp>
        <p:nvSpPr>
          <p:cNvPr id="37" name="Textfeld 36"/>
          <p:cNvSpPr txBox="1"/>
          <p:nvPr/>
        </p:nvSpPr>
        <p:spPr>
          <a:xfrm rot="5400000">
            <a:off x="4855575" y="337114"/>
            <a:ext cx="518091" cy="1517288"/>
          </a:xfrm>
          <a:prstGeom prst="rect">
            <a:avLst/>
          </a:prstGeom>
          <a:noFill/>
        </p:spPr>
        <p:txBody>
          <a:bodyPr vert="vert270" wrap="square" rtlCol="0">
            <a:spAutoFit/>
          </a:bodyPr>
          <a:lstStyle/>
          <a:p>
            <a:pPr>
              <a:lnSpc>
                <a:spcPts val="1300"/>
              </a:lnSpc>
            </a:pPr>
            <a:r>
              <a:rPr lang="de-DE" sz="1400" b="1" dirty="0" smtClean="0">
                <a:solidFill>
                  <a:srgbClr val="C0B59D"/>
                </a:solidFill>
              </a:rPr>
              <a:t>1875</a:t>
            </a:r>
            <a:r>
              <a:rPr lang="de-DE" sz="1400" dirty="0" smtClean="0">
                <a:solidFill>
                  <a:srgbClr val="C0B59D"/>
                </a:solidFill>
              </a:rPr>
              <a:t> Zusammen-</a:t>
            </a:r>
          </a:p>
          <a:p>
            <a:pPr>
              <a:lnSpc>
                <a:spcPts val="1300"/>
              </a:lnSpc>
            </a:pPr>
            <a:r>
              <a:rPr lang="de-DE" sz="1400" dirty="0" err="1" smtClean="0">
                <a:solidFill>
                  <a:srgbClr val="C0B59D"/>
                </a:solidFill>
              </a:rPr>
              <a:t>schließung</a:t>
            </a:r>
            <a:r>
              <a:rPr lang="de-DE" sz="1400" dirty="0" smtClean="0">
                <a:solidFill>
                  <a:srgbClr val="C0B59D"/>
                </a:solidFill>
              </a:rPr>
              <a:t> zur SAP</a:t>
            </a:r>
          </a:p>
        </p:txBody>
      </p:sp>
      <p:sp>
        <p:nvSpPr>
          <p:cNvPr id="38" name="Textfeld 37"/>
          <p:cNvSpPr txBox="1"/>
          <p:nvPr/>
        </p:nvSpPr>
        <p:spPr>
          <a:xfrm rot="5400000">
            <a:off x="2263286" y="265106"/>
            <a:ext cx="518091" cy="1661304"/>
          </a:xfrm>
          <a:prstGeom prst="rect">
            <a:avLst/>
          </a:prstGeom>
          <a:noFill/>
        </p:spPr>
        <p:txBody>
          <a:bodyPr vert="vert270" wrap="square" rtlCol="0">
            <a:spAutoFit/>
          </a:bodyPr>
          <a:lstStyle/>
          <a:p>
            <a:pPr>
              <a:lnSpc>
                <a:spcPts val="1300"/>
              </a:lnSpc>
            </a:pPr>
            <a:r>
              <a:rPr lang="de-DE" sz="1400" b="1" dirty="0" smtClean="0">
                <a:solidFill>
                  <a:srgbClr val="C0B59D"/>
                </a:solidFill>
              </a:rPr>
              <a:t>1870-1871 </a:t>
            </a:r>
            <a:r>
              <a:rPr lang="de-DE" sz="1400" dirty="0" smtClean="0">
                <a:solidFill>
                  <a:srgbClr val="C0B59D"/>
                </a:solidFill>
              </a:rPr>
              <a:t>Deutsch-</a:t>
            </a:r>
          </a:p>
          <a:p>
            <a:pPr>
              <a:lnSpc>
                <a:spcPts val="1300"/>
              </a:lnSpc>
            </a:pPr>
            <a:r>
              <a:rPr lang="de-DE" sz="1400" dirty="0" smtClean="0">
                <a:solidFill>
                  <a:srgbClr val="C0B59D"/>
                </a:solidFill>
              </a:rPr>
              <a:t>Französischer Krieg</a:t>
            </a:r>
          </a:p>
        </p:txBody>
      </p:sp>
      <p:sp>
        <p:nvSpPr>
          <p:cNvPr id="39" name="Textfeld 38"/>
          <p:cNvSpPr txBox="1"/>
          <p:nvPr/>
        </p:nvSpPr>
        <p:spPr>
          <a:xfrm rot="5400000">
            <a:off x="3271398" y="1129202"/>
            <a:ext cx="518091" cy="1661304"/>
          </a:xfrm>
          <a:prstGeom prst="rect">
            <a:avLst/>
          </a:prstGeom>
          <a:noFill/>
        </p:spPr>
        <p:txBody>
          <a:bodyPr vert="vert270" wrap="square" rtlCol="0">
            <a:spAutoFit/>
          </a:bodyPr>
          <a:lstStyle/>
          <a:p>
            <a:pPr>
              <a:lnSpc>
                <a:spcPts val="1300"/>
              </a:lnSpc>
            </a:pPr>
            <a:r>
              <a:rPr lang="de-DE" sz="1400" b="1" dirty="0" smtClean="0">
                <a:solidFill>
                  <a:srgbClr val="C0B59D"/>
                </a:solidFill>
              </a:rPr>
              <a:t>1873</a:t>
            </a:r>
            <a:r>
              <a:rPr lang="de-DE" sz="1400" dirty="0" smtClean="0">
                <a:solidFill>
                  <a:srgbClr val="C0B59D"/>
                </a:solidFill>
              </a:rPr>
              <a:t> Das Dreikaiser-</a:t>
            </a:r>
          </a:p>
          <a:p>
            <a:pPr>
              <a:lnSpc>
                <a:spcPts val="1300"/>
              </a:lnSpc>
            </a:pPr>
            <a:r>
              <a:rPr lang="de-DE" sz="1400" dirty="0" smtClean="0">
                <a:solidFill>
                  <a:srgbClr val="C0B59D"/>
                </a:solidFill>
              </a:rPr>
              <a:t>abkommen</a:t>
            </a:r>
          </a:p>
        </p:txBody>
      </p:sp>
      <p:pic>
        <p:nvPicPr>
          <p:cNvPr id="40" name="Grafik 39" descr="1873_Greven_SpeditionFiege Luftbild Spedition Fiege in Greven 1971 Stadtarchiv Greven F6-172 Foto W. Abraham.jpg"/>
          <p:cNvPicPr>
            <a:picLocks noChangeAspect="1"/>
          </p:cNvPicPr>
          <p:nvPr/>
        </p:nvPicPr>
        <p:blipFill>
          <a:blip r:embed="rId2" cstate="print"/>
          <a:stretch>
            <a:fillRect/>
          </a:stretch>
        </p:blipFill>
        <p:spPr>
          <a:xfrm>
            <a:off x="905421" y="2996953"/>
            <a:ext cx="1866379" cy="1372641"/>
          </a:xfrm>
          <a:prstGeom prst="rect">
            <a:avLst/>
          </a:prstGeom>
          <a:ln w="19050">
            <a:solidFill>
              <a:srgbClr val="C0B59D"/>
            </a:solidFill>
          </a:ln>
        </p:spPr>
      </p:pic>
      <p:sp>
        <p:nvSpPr>
          <p:cNvPr id="45" name="Textfeld 44"/>
          <p:cNvSpPr txBox="1"/>
          <p:nvPr/>
        </p:nvSpPr>
        <p:spPr>
          <a:xfrm rot="5400000">
            <a:off x="1420486" y="3952512"/>
            <a:ext cx="830997" cy="1944215"/>
          </a:xfrm>
          <a:prstGeom prst="rect">
            <a:avLst/>
          </a:prstGeom>
          <a:noFill/>
        </p:spPr>
        <p:txBody>
          <a:bodyPr vert="vert270" wrap="square" rtlCol="0">
            <a:spAutoFit/>
          </a:bodyPr>
          <a:lstStyle/>
          <a:p>
            <a:pPr algn="ctr"/>
            <a:r>
              <a:rPr lang="de-DE" sz="1400" b="1" dirty="0" smtClean="0">
                <a:solidFill>
                  <a:srgbClr val="39368A"/>
                </a:solidFill>
              </a:rPr>
              <a:t>Gründung eines Transportunternehmens mit Pferdefuhrwerken</a:t>
            </a:r>
            <a:endParaRPr lang="de-DE" sz="1400" b="1" dirty="0">
              <a:solidFill>
                <a:srgbClr val="39368A"/>
              </a:solidFill>
            </a:endParaRPr>
          </a:p>
        </p:txBody>
      </p:sp>
      <p:sp>
        <p:nvSpPr>
          <p:cNvPr id="49" name="Textfeld 48"/>
          <p:cNvSpPr txBox="1"/>
          <p:nvPr/>
        </p:nvSpPr>
        <p:spPr>
          <a:xfrm rot="5400000">
            <a:off x="1255855" y="4793374"/>
            <a:ext cx="1107996" cy="1779879"/>
          </a:xfrm>
          <a:prstGeom prst="rect">
            <a:avLst/>
          </a:prstGeom>
          <a:noFill/>
        </p:spPr>
        <p:txBody>
          <a:bodyPr vert="vert270" wrap="square" rtlCol="0">
            <a:spAutoFit/>
          </a:bodyPr>
          <a:lstStyle/>
          <a:p>
            <a:pPr algn="just"/>
            <a:r>
              <a:rPr lang="de-DE" sz="1200" dirty="0" smtClean="0">
                <a:solidFill>
                  <a:srgbClr val="3B3398"/>
                </a:solidFill>
              </a:rPr>
              <a:t>Aus der Gründung des Johan Joseph Fiege wird später eine der größten Speditionen der Bundes-</a:t>
            </a:r>
            <a:r>
              <a:rPr lang="de-DE" sz="1200" dirty="0" err="1" smtClean="0">
                <a:solidFill>
                  <a:srgbClr val="3B3398"/>
                </a:solidFill>
              </a:rPr>
              <a:t>republik</a:t>
            </a:r>
            <a:r>
              <a:rPr lang="de-DE" sz="1200" dirty="0" smtClean="0">
                <a:solidFill>
                  <a:srgbClr val="3B3398"/>
                </a:solidFill>
              </a:rPr>
              <a:t>.</a:t>
            </a:r>
          </a:p>
        </p:txBody>
      </p:sp>
      <p:sp>
        <p:nvSpPr>
          <p:cNvPr id="50" name="Textfeld 49"/>
          <p:cNvSpPr txBox="1"/>
          <p:nvPr/>
        </p:nvSpPr>
        <p:spPr>
          <a:xfrm rot="5400000">
            <a:off x="4430778" y="4768009"/>
            <a:ext cx="400110" cy="602413"/>
          </a:xfrm>
          <a:prstGeom prst="rect">
            <a:avLst/>
          </a:prstGeom>
          <a:noFill/>
        </p:spPr>
        <p:txBody>
          <a:bodyPr vert="vert270" wrap="square" rtlCol="0">
            <a:spAutoFit/>
          </a:bodyPr>
          <a:lstStyle/>
          <a:p>
            <a:r>
              <a:rPr lang="de-DE" sz="1400" b="1" dirty="0" smtClean="0">
                <a:solidFill>
                  <a:srgbClr val="39368A"/>
                </a:solidFill>
              </a:rPr>
              <a:t>1875</a:t>
            </a:r>
            <a:endParaRPr lang="de-DE" sz="1400" b="1" dirty="0">
              <a:solidFill>
                <a:srgbClr val="39368A"/>
              </a:solidFill>
            </a:endParaRPr>
          </a:p>
        </p:txBody>
      </p:sp>
      <p:sp>
        <p:nvSpPr>
          <p:cNvPr id="52" name="Textfeld 51"/>
          <p:cNvSpPr txBox="1"/>
          <p:nvPr/>
        </p:nvSpPr>
        <p:spPr>
          <a:xfrm rot="5400000">
            <a:off x="4054011" y="4618000"/>
            <a:ext cx="923330" cy="1779879"/>
          </a:xfrm>
          <a:prstGeom prst="rect">
            <a:avLst/>
          </a:prstGeom>
          <a:noFill/>
        </p:spPr>
        <p:txBody>
          <a:bodyPr vert="vert270" wrap="square" rtlCol="0">
            <a:spAutoFit/>
          </a:bodyPr>
          <a:lstStyle/>
          <a:p>
            <a:pPr algn="just"/>
            <a:r>
              <a:rPr lang="de-DE" sz="1200" dirty="0" smtClean="0">
                <a:solidFill>
                  <a:srgbClr val="3B3398"/>
                </a:solidFill>
              </a:rPr>
              <a:t>Einweihung der Bahn-strecke Münster-Burg-</a:t>
            </a:r>
            <a:r>
              <a:rPr lang="de-DE" sz="1200" dirty="0" err="1" smtClean="0">
                <a:solidFill>
                  <a:srgbClr val="3B3398"/>
                </a:solidFill>
              </a:rPr>
              <a:t>steinfurt</a:t>
            </a:r>
            <a:r>
              <a:rPr lang="de-DE" sz="1200" dirty="0" smtClean="0">
                <a:solidFill>
                  <a:srgbClr val="3B3398"/>
                </a:solidFill>
              </a:rPr>
              <a:t>-Gronau-Enschede.</a:t>
            </a:r>
          </a:p>
        </p:txBody>
      </p:sp>
      <p:sp>
        <p:nvSpPr>
          <p:cNvPr id="60" name="Textfeld 59"/>
          <p:cNvSpPr txBox="1"/>
          <p:nvPr/>
        </p:nvSpPr>
        <p:spPr>
          <a:xfrm rot="5400000">
            <a:off x="6977408" y="4768009"/>
            <a:ext cx="400110" cy="602413"/>
          </a:xfrm>
          <a:prstGeom prst="rect">
            <a:avLst/>
          </a:prstGeom>
          <a:noFill/>
        </p:spPr>
        <p:txBody>
          <a:bodyPr vert="vert270" wrap="square" rtlCol="0">
            <a:spAutoFit/>
          </a:bodyPr>
          <a:lstStyle/>
          <a:p>
            <a:r>
              <a:rPr lang="de-DE" sz="1400" b="1" dirty="0" smtClean="0">
                <a:solidFill>
                  <a:srgbClr val="39368A"/>
                </a:solidFill>
              </a:rPr>
              <a:t>1879</a:t>
            </a:r>
            <a:endParaRPr lang="de-DE" sz="1400" b="1" dirty="0">
              <a:solidFill>
                <a:srgbClr val="39368A"/>
              </a:solidFill>
            </a:endParaRPr>
          </a:p>
        </p:txBody>
      </p:sp>
      <p:sp>
        <p:nvSpPr>
          <p:cNvPr id="63" name="Textfeld 62"/>
          <p:cNvSpPr txBox="1"/>
          <p:nvPr/>
        </p:nvSpPr>
        <p:spPr>
          <a:xfrm rot="5400000">
            <a:off x="6738632" y="4564577"/>
            <a:ext cx="738664" cy="1779879"/>
          </a:xfrm>
          <a:prstGeom prst="rect">
            <a:avLst/>
          </a:prstGeom>
          <a:noFill/>
        </p:spPr>
        <p:txBody>
          <a:bodyPr vert="vert270" wrap="square" rtlCol="0">
            <a:spAutoFit/>
          </a:bodyPr>
          <a:lstStyle/>
          <a:p>
            <a:pPr algn="just"/>
            <a:r>
              <a:rPr lang="de-DE" sz="1200" dirty="0" smtClean="0">
                <a:solidFill>
                  <a:srgbClr val="3B3398"/>
                </a:solidFill>
              </a:rPr>
              <a:t>Eröffnung der Bahn-</a:t>
            </a:r>
            <a:r>
              <a:rPr lang="de-DE" sz="1200" dirty="0" err="1" smtClean="0">
                <a:solidFill>
                  <a:srgbClr val="3B3398"/>
                </a:solidFill>
              </a:rPr>
              <a:t>verbindung</a:t>
            </a:r>
            <a:r>
              <a:rPr lang="de-DE" sz="1200" dirty="0" smtClean="0">
                <a:solidFill>
                  <a:srgbClr val="3B3398"/>
                </a:solidFill>
              </a:rPr>
              <a:t> Rheine-Coes-</a:t>
            </a:r>
            <a:r>
              <a:rPr lang="de-DE" sz="1200" dirty="0" err="1" smtClean="0">
                <a:solidFill>
                  <a:srgbClr val="3B3398"/>
                </a:solidFill>
              </a:rPr>
              <a:t>feld</a:t>
            </a:r>
            <a:r>
              <a:rPr lang="de-DE" sz="1200" dirty="0" smtClean="0">
                <a:solidFill>
                  <a:srgbClr val="3B3398"/>
                </a:solidFill>
              </a:rPr>
              <a:t>.</a:t>
            </a:r>
          </a:p>
        </p:txBody>
      </p:sp>
      <p:cxnSp>
        <p:nvCxnSpPr>
          <p:cNvPr id="62" name="Gerade Verbindung 61"/>
          <p:cNvCxnSpPr/>
          <p:nvPr/>
        </p:nvCxnSpPr>
        <p:spPr>
          <a:xfrm flipH="1" flipV="1">
            <a:off x="4569619" y="4650581"/>
            <a:ext cx="2381" cy="303487"/>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41" name="Grafik 40" descr="1875(1914)-Burgsteinfurt-Bahnhof-Stadtarchiv_Steinfurt_Bildersammlung_A6591.jpg"/>
          <p:cNvPicPr>
            <a:picLocks noChangeAspect="1"/>
          </p:cNvPicPr>
          <p:nvPr/>
        </p:nvPicPr>
        <p:blipFill>
          <a:blip r:embed="rId3" cstate="print"/>
          <a:stretch>
            <a:fillRect/>
          </a:stretch>
        </p:blipFill>
        <p:spPr>
          <a:xfrm>
            <a:off x="3625737" y="3573016"/>
            <a:ext cx="1800199" cy="1170504"/>
          </a:xfrm>
          <a:prstGeom prst="rect">
            <a:avLst/>
          </a:prstGeom>
          <a:ln w="19050">
            <a:solidFill>
              <a:srgbClr val="C0B59D"/>
            </a:solidFill>
          </a:ln>
        </p:spPr>
      </p:pic>
      <p:sp>
        <p:nvSpPr>
          <p:cNvPr id="47" name="Textfeld 46"/>
          <p:cNvSpPr txBox="1"/>
          <p:nvPr/>
        </p:nvSpPr>
        <p:spPr>
          <a:xfrm rot="5400000">
            <a:off x="2532370" y="4150336"/>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pic>
        <p:nvPicPr>
          <p:cNvPr id="51" name="Grafik 50" descr="Bahnhof Horstmar.JPG"/>
          <p:cNvPicPr>
            <a:picLocks noChangeAspect="1"/>
          </p:cNvPicPr>
          <p:nvPr/>
        </p:nvPicPr>
        <p:blipFill>
          <a:blip r:embed="rId4" cstate="print"/>
          <a:stretch>
            <a:fillRect/>
          </a:stretch>
        </p:blipFill>
        <p:spPr>
          <a:xfrm>
            <a:off x="6208295" y="3357123"/>
            <a:ext cx="1828202" cy="1368021"/>
          </a:xfrm>
          <a:prstGeom prst="rect">
            <a:avLst/>
          </a:prstGeom>
          <a:ln w="19050">
            <a:solidFill>
              <a:srgbClr val="C0B59D"/>
            </a:solidFill>
          </a:ln>
        </p:spPr>
      </p:pic>
      <p:sp>
        <p:nvSpPr>
          <p:cNvPr id="57" name="Textfeld 56"/>
          <p:cNvSpPr txBox="1"/>
          <p:nvPr/>
        </p:nvSpPr>
        <p:spPr>
          <a:xfrm rot="5400000">
            <a:off x="5182061" y="4521409"/>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58" name="Textfeld 57"/>
          <p:cNvSpPr txBox="1"/>
          <p:nvPr/>
        </p:nvSpPr>
        <p:spPr>
          <a:xfrm rot="5400000">
            <a:off x="7790224" y="4490999"/>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630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782452"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2" name="Textfeld 51"/>
          <p:cNvSpPr txBox="1"/>
          <p:nvPr/>
        </p:nvSpPr>
        <p:spPr>
          <a:xfrm>
            <a:off x="450253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4" name="Textfeld 53"/>
          <p:cNvSpPr txBox="1"/>
          <p:nvPr/>
        </p:nvSpPr>
        <p:spPr>
          <a:xfrm>
            <a:off x="515060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6" name="Textfeld 55"/>
          <p:cNvSpPr txBox="1"/>
          <p:nvPr/>
        </p:nvSpPr>
        <p:spPr>
          <a:xfrm>
            <a:off x="5841067"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58" name="Textfeld 57"/>
          <p:cNvSpPr txBox="1"/>
          <p:nvPr/>
        </p:nvSpPr>
        <p:spPr>
          <a:xfrm>
            <a:off x="651875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209219"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8690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1880 bis 1890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3207549"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1880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3278396"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3567589"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1890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feld 36"/>
          <p:cNvSpPr txBox="1"/>
          <p:nvPr/>
        </p:nvSpPr>
        <p:spPr>
          <a:xfrm rot="5400000">
            <a:off x="6928519" y="3848856"/>
            <a:ext cx="615553" cy="2736304"/>
          </a:xfrm>
          <a:prstGeom prst="rect">
            <a:avLst/>
          </a:prstGeom>
          <a:noFill/>
        </p:spPr>
        <p:txBody>
          <a:bodyPr vert="vert270" wrap="square" rtlCol="0">
            <a:spAutoFit/>
          </a:bodyPr>
          <a:lstStyle/>
          <a:p>
            <a:pPr algn="ctr"/>
            <a:r>
              <a:rPr lang="de-DE" sz="1400" b="1" dirty="0" smtClean="0">
                <a:solidFill>
                  <a:srgbClr val="39368A"/>
                </a:solidFill>
              </a:rPr>
              <a:t>Bezug des neuen Landratsamtes in der Stadt Burgsteinfurt</a:t>
            </a:r>
            <a:endParaRPr lang="de-DE" sz="1400" b="1" dirty="0">
              <a:solidFill>
                <a:srgbClr val="39368A"/>
              </a:solidFill>
            </a:endParaRPr>
          </a:p>
        </p:txBody>
      </p:sp>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0" name="Textfeld 39"/>
          <p:cNvSpPr txBox="1"/>
          <p:nvPr/>
        </p:nvSpPr>
        <p:spPr>
          <a:xfrm rot="5400000">
            <a:off x="1316829" y="3270173"/>
            <a:ext cx="553998" cy="2643975"/>
          </a:xfrm>
          <a:prstGeom prst="rect">
            <a:avLst/>
          </a:prstGeom>
          <a:noFill/>
        </p:spPr>
        <p:txBody>
          <a:bodyPr vert="vert270" wrap="square" rtlCol="0">
            <a:spAutoFit/>
          </a:bodyPr>
          <a:lstStyle/>
          <a:p>
            <a:r>
              <a:rPr lang="de-DE" sz="1200" dirty="0" smtClean="0">
                <a:solidFill>
                  <a:srgbClr val="3B3398"/>
                </a:solidFill>
              </a:rPr>
              <a:t>Errichtung des Bahn-Güterschuppens in Greven (Baudenkmal, Abriss 2000).</a:t>
            </a: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1890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1880 bis 1890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1880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3059832"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251520" y="4171145"/>
            <a:ext cx="2592288" cy="64807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115" name="Gerade Verbindung 114"/>
          <p:cNvCxnSpPr/>
          <p:nvPr/>
        </p:nvCxnSpPr>
        <p:spPr>
          <a:xfrm>
            <a:off x="1543844" y="3142456"/>
            <a:ext cx="1218406" cy="79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3491880" y="5138609"/>
            <a:ext cx="1800200" cy="82487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35" name="Gerade Verbindung 34"/>
          <p:cNvCxnSpPr/>
          <p:nvPr/>
        </p:nvCxnSpPr>
        <p:spPr>
          <a:xfrm flipV="1">
            <a:off x="2752998" y="2556001"/>
            <a:ext cx="781" cy="58729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1885</a:t>
            </a:r>
            <a:endParaRPr lang="de-DE" sz="2400" b="1" dirty="0">
              <a:solidFill>
                <a:srgbClr val="3B3398"/>
              </a:solidFill>
            </a:endParaRPr>
          </a:p>
        </p:txBody>
      </p:sp>
      <p:cxnSp>
        <p:nvCxnSpPr>
          <p:cNvPr id="76" name="Gerade Verbindung 75"/>
          <p:cNvCxnSpPr/>
          <p:nvPr/>
        </p:nvCxnSpPr>
        <p:spPr>
          <a:xfrm>
            <a:off x="4416425" y="3130550"/>
            <a:ext cx="419894" cy="317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1" name="Eingekerbter Richtungspfeil 80"/>
          <p:cNvSpPr/>
          <p:nvPr/>
        </p:nvSpPr>
        <p:spPr>
          <a:xfrm>
            <a:off x="5889646" y="4837223"/>
            <a:ext cx="2663686" cy="118406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70" name="Gerade Verbindung 69"/>
          <p:cNvCxnSpPr>
            <a:stCxn id="64" idx="0"/>
          </p:cNvCxnSpPr>
          <p:nvPr/>
        </p:nvCxnSpPr>
        <p:spPr>
          <a:xfrm flipV="1">
            <a:off x="1547664" y="3136900"/>
            <a:ext cx="1736" cy="103424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6588224"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4716016" y="2444700"/>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0" name="Gerade Verbindung 89"/>
          <p:cNvCxnSpPr/>
          <p:nvPr/>
        </p:nvCxnSpPr>
        <p:spPr>
          <a:xfrm flipV="1">
            <a:off x="4824313" y="2564904"/>
            <a:ext cx="0" cy="57606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4421188" y="3136106"/>
            <a:ext cx="7937" cy="201056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flipV="1">
            <a:off x="7085806" y="4218706"/>
            <a:ext cx="0" cy="14401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2462842" y="348462"/>
            <a:ext cx="684803" cy="1661304"/>
          </a:xfrm>
          <a:prstGeom prst="rect">
            <a:avLst/>
          </a:prstGeom>
          <a:noFill/>
        </p:spPr>
        <p:txBody>
          <a:bodyPr vert="vert270" wrap="square" rtlCol="0">
            <a:spAutoFit/>
          </a:bodyPr>
          <a:lstStyle/>
          <a:p>
            <a:pPr>
              <a:lnSpc>
                <a:spcPts val="1300"/>
              </a:lnSpc>
            </a:pPr>
            <a:r>
              <a:rPr lang="de-DE" sz="1400" b="1" dirty="0" smtClean="0">
                <a:solidFill>
                  <a:srgbClr val="C0B59D"/>
                </a:solidFill>
              </a:rPr>
              <a:t>1881-1889</a:t>
            </a:r>
            <a:r>
              <a:rPr lang="de-DE" sz="1400" dirty="0" smtClean="0">
                <a:solidFill>
                  <a:srgbClr val="C0B59D"/>
                </a:solidFill>
              </a:rPr>
              <a:t> Einführ-</a:t>
            </a:r>
          </a:p>
          <a:p>
            <a:pPr>
              <a:lnSpc>
                <a:spcPts val="1300"/>
              </a:lnSpc>
            </a:pPr>
            <a:r>
              <a:rPr lang="de-DE" sz="1400" dirty="0" err="1" smtClean="0">
                <a:solidFill>
                  <a:srgbClr val="C0B59D"/>
                </a:solidFill>
              </a:rPr>
              <a:t>ung</a:t>
            </a:r>
            <a:r>
              <a:rPr lang="de-DE" sz="1400" dirty="0" smtClean="0">
                <a:solidFill>
                  <a:srgbClr val="C0B59D"/>
                </a:solidFill>
              </a:rPr>
              <a:t> der Bismarck-</a:t>
            </a:r>
          </a:p>
          <a:p>
            <a:pPr>
              <a:lnSpc>
                <a:spcPts val="1300"/>
              </a:lnSpc>
            </a:pPr>
            <a:r>
              <a:rPr lang="de-DE" sz="1400" dirty="0" err="1" smtClean="0">
                <a:solidFill>
                  <a:srgbClr val="C0B59D"/>
                </a:solidFill>
              </a:rPr>
              <a:t>schen</a:t>
            </a:r>
            <a:r>
              <a:rPr lang="de-DE" sz="1400" dirty="0" smtClean="0">
                <a:solidFill>
                  <a:srgbClr val="C0B59D"/>
                </a:solidFill>
              </a:rPr>
              <a:t> Sozialgesetze </a:t>
            </a:r>
          </a:p>
        </p:txBody>
      </p:sp>
      <p:sp>
        <p:nvSpPr>
          <p:cNvPr id="38" name="Textfeld 37"/>
          <p:cNvSpPr txBox="1"/>
          <p:nvPr/>
        </p:nvSpPr>
        <p:spPr>
          <a:xfrm rot="5400000">
            <a:off x="2996675" y="1056466"/>
            <a:ext cx="851515" cy="1589296"/>
          </a:xfrm>
          <a:prstGeom prst="rect">
            <a:avLst/>
          </a:prstGeom>
          <a:noFill/>
        </p:spPr>
        <p:txBody>
          <a:bodyPr vert="vert270" wrap="square" rtlCol="0">
            <a:spAutoFit/>
          </a:bodyPr>
          <a:lstStyle/>
          <a:p>
            <a:pPr>
              <a:lnSpc>
                <a:spcPts val="1300"/>
              </a:lnSpc>
            </a:pPr>
            <a:r>
              <a:rPr lang="de-DE" sz="1400" b="1" dirty="0" smtClean="0">
                <a:solidFill>
                  <a:srgbClr val="C0B59D"/>
                </a:solidFill>
              </a:rPr>
              <a:t>1882 </a:t>
            </a:r>
            <a:r>
              <a:rPr lang="de-DE" sz="1400" dirty="0" smtClean="0">
                <a:solidFill>
                  <a:srgbClr val="C0B59D"/>
                </a:solidFill>
              </a:rPr>
              <a:t>Zweibund </a:t>
            </a:r>
          </a:p>
          <a:p>
            <a:pPr>
              <a:lnSpc>
                <a:spcPts val="1300"/>
              </a:lnSpc>
            </a:pPr>
            <a:r>
              <a:rPr lang="de-DE" sz="1400" dirty="0" smtClean="0">
                <a:solidFill>
                  <a:srgbClr val="C0B59D"/>
                </a:solidFill>
              </a:rPr>
              <a:t>Wird durch Beitritt</a:t>
            </a:r>
          </a:p>
          <a:p>
            <a:pPr>
              <a:lnSpc>
                <a:spcPts val="1300"/>
              </a:lnSpc>
            </a:pPr>
            <a:r>
              <a:rPr lang="de-DE" sz="1400" dirty="0" smtClean="0">
                <a:solidFill>
                  <a:srgbClr val="C0B59D"/>
                </a:solidFill>
              </a:rPr>
              <a:t>Italiens zum </a:t>
            </a:r>
          </a:p>
          <a:p>
            <a:pPr>
              <a:lnSpc>
                <a:spcPts val="1300"/>
              </a:lnSpc>
            </a:pPr>
            <a:r>
              <a:rPr lang="de-DE" sz="1400" dirty="0" smtClean="0">
                <a:solidFill>
                  <a:srgbClr val="C0B59D"/>
                </a:solidFill>
              </a:rPr>
              <a:t>Dreibund</a:t>
            </a:r>
          </a:p>
        </p:txBody>
      </p:sp>
      <p:sp>
        <p:nvSpPr>
          <p:cNvPr id="39" name="Textfeld 38"/>
          <p:cNvSpPr txBox="1"/>
          <p:nvPr/>
        </p:nvSpPr>
        <p:spPr>
          <a:xfrm rot="5400000">
            <a:off x="1324780" y="3889974"/>
            <a:ext cx="400110" cy="818437"/>
          </a:xfrm>
          <a:prstGeom prst="rect">
            <a:avLst/>
          </a:prstGeom>
          <a:noFill/>
        </p:spPr>
        <p:txBody>
          <a:bodyPr vert="vert270" wrap="square" rtlCol="0">
            <a:spAutoFit/>
          </a:bodyPr>
          <a:lstStyle/>
          <a:p>
            <a:pPr algn="ctr"/>
            <a:r>
              <a:rPr lang="de-DE" sz="1400" b="1" dirty="0" smtClean="0">
                <a:solidFill>
                  <a:srgbClr val="39368A"/>
                </a:solidFill>
              </a:rPr>
              <a:t>1885</a:t>
            </a:r>
            <a:endParaRPr lang="de-DE" sz="1400" b="1" dirty="0">
              <a:solidFill>
                <a:srgbClr val="39368A"/>
              </a:solidFill>
            </a:endParaRPr>
          </a:p>
        </p:txBody>
      </p:sp>
      <p:sp>
        <p:nvSpPr>
          <p:cNvPr id="44" name="Textfeld 43"/>
          <p:cNvSpPr txBox="1"/>
          <p:nvPr/>
        </p:nvSpPr>
        <p:spPr>
          <a:xfrm rot="5400000">
            <a:off x="4214754" y="4976808"/>
            <a:ext cx="400110" cy="602413"/>
          </a:xfrm>
          <a:prstGeom prst="rect">
            <a:avLst/>
          </a:prstGeom>
          <a:noFill/>
        </p:spPr>
        <p:txBody>
          <a:bodyPr vert="vert270" wrap="square" rtlCol="0">
            <a:spAutoFit/>
          </a:bodyPr>
          <a:lstStyle/>
          <a:p>
            <a:pPr algn="ctr"/>
            <a:r>
              <a:rPr lang="de-DE" sz="1400" b="1" dirty="0" smtClean="0">
                <a:solidFill>
                  <a:srgbClr val="39368A"/>
                </a:solidFill>
              </a:rPr>
              <a:t>1886</a:t>
            </a:r>
            <a:endParaRPr lang="de-DE" sz="1400" b="1" dirty="0">
              <a:solidFill>
                <a:srgbClr val="39368A"/>
              </a:solidFill>
            </a:endParaRPr>
          </a:p>
        </p:txBody>
      </p:sp>
      <p:sp>
        <p:nvSpPr>
          <p:cNvPr id="45" name="Textfeld 44"/>
          <p:cNvSpPr txBox="1"/>
          <p:nvPr/>
        </p:nvSpPr>
        <p:spPr>
          <a:xfrm rot="5400000">
            <a:off x="4012488" y="4762016"/>
            <a:ext cx="738664" cy="1779879"/>
          </a:xfrm>
          <a:prstGeom prst="rect">
            <a:avLst/>
          </a:prstGeom>
          <a:noFill/>
        </p:spPr>
        <p:txBody>
          <a:bodyPr vert="vert270" wrap="square" rtlCol="0">
            <a:spAutoFit/>
          </a:bodyPr>
          <a:lstStyle/>
          <a:p>
            <a:pPr algn="just"/>
            <a:r>
              <a:rPr lang="de-DE" sz="1200" dirty="0" smtClean="0">
                <a:solidFill>
                  <a:srgbClr val="3B3398"/>
                </a:solidFill>
              </a:rPr>
              <a:t>Publikation des Gesetzes zum Bau des Dortmund-Ems-Kanals.</a:t>
            </a:r>
          </a:p>
        </p:txBody>
      </p:sp>
      <p:sp>
        <p:nvSpPr>
          <p:cNvPr id="46" name="Textfeld 45"/>
          <p:cNvSpPr txBox="1"/>
          <p:nvPr/>
        </p:nvSpPr>
        <p:spPr>
          <a:xfrm rot="5400000">
            <a:off x="7023066" y="4652393"/>
            <a:ext cx="400110" cy="602413"/>
          </a:xfrm>
          <a:prstGeom prst="rect">
            <a:avLst/>
          </a:prstGeom>
          <a:noFill/>
        </p:spPr>
        <p:txBody>
          <a:bodyPr vert="vert270" wrap="square" rtlCol="0">
            <a:spAutoFit/>
          </a:bodyPr>
          <a:lstStyle/>
          <a:p>
            <a:pPr algn="ctr"/>
            <a:r>
              <a:rPr lang="de-DE" sz="1400" b="1" dirty="0" smtClean="0">
                <a:solidFill>
                  <a:srgbClr val="39368A"/>
                </a:solidFill>
              </a:rPr>
              <a:t>1889</a:t>
            </a:r>
            <a:endParaRPr lang="de-DE" sz="1400" b="1" dirty="0">
              <a:solidFill>
                <a:srgbClr val="39368A"/>
              </a:solidFill>
            </a:endParaRPr>
          </a:p>
        </p:txBody>
      </p:sp>
      <p:sp>
        <p:nvSpPr>
          <p:cNvPr id="49" name="Textfeld 48"/>
          <p:cNvSpPr txBox="1"/>
          <p:nvPr/>
        </p:nvSpPr>
        <p:spPr>
          <a:xfrm rot="5400000">
            <a:off x="6846966" y="4378278"/>
            <a:ext cx="738664" cy="2664667"/>
          </a:xfrm>
          <a:prstGeom prst="rect">
            <a:avLst/>
          </a:prstGeom>
          <a:noFill/>
        </p:spPr>
        <p:txBody>
          <a:bodyPr vert="vert270" wrap="square" rtlCol="0">
            <a:spAutoFit/>
          </a:bodyPr>
          <a:lstStyle/>
          <a:p>
            <a:pPr algn="just"/>
            <a:r>
              <a:rPr lang="de-DE" sz="1200" dirty="0" smtClean="0">
                <a:solidFill>
                  <a:srgbClr val="3B3398"/>
                </a:solidFill>
              </a:rPr>
              <a:t>Einweihung eines neuen Landrats-</a:t>
            </a:r>
            <a:r>
              <a:rPr lang="de-DE" sz="1200" dirty="0" err="1" smtClean="0">
                <a:solidFill>
                  <a:srgbClr val="3B3398"/>
                </a:solidFill>
              </a:rPr>
              <a:t>amtsgebäudes</a:t>
            </a:r>
            <a:r>
              <a:rPr lang="de-DE" sz="1200" dirty="0" smtClean="0">
                <a:solidFill>
                  <a:srgbClr val="3B3398"/>
                </a:solidFill>
              </a:rPr>
              <a:t> in Burgsteinfurt. Das Gebäude lag an der Bahnhofstraße.</a:t>
            </a:r>
          </a:p>
        </p:txBody>
      </p:sp>
      <p:cxnSp>
        <p:nvCxnSpPr>
          <p:cNvPr id="75" name="Gerade Verbindung 74"/>
          <p:cNvCxnSpPr/>
          <p:nvPr/>
        </p:nvCxnSpPr>
        <p:spPr>
          <a:xfrm>
            <a:off x="6700838" y="2531270"/>
            <a:ext cx="0" cy="38576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flipH="1" flipV="1">
            <a:off x="7222331" y="2902744"/>
            <a:ext cx="13357" cy="194755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a:off x="6695058" y="2904356"/>
            <a:ext cx="539180" cy="76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41" name="Grafik 40" descr="1889(1900)-Burgsteinfurt-Landratsamt-Stadtarchiv_Steinfurt_Bildersammlung_A83.jpg"/>
          <p:cNvPicPr>
            <a:picLocks noChangeAspect="1"/>
          </p:cNvPicPr>
          <p:nvPr/>
        </p:nvPicPr>
        <p:blipFill>
          <a:blip r:embed="rId2" cstate="print"/>
          <a:stretch>
            <a:fillRect/>
          </a:stretch>
        </p:blipFill>
        <p:spPr>
          <a:xfrm>
            <a:off x="5868144" y="2996952"/>
            <a:ext cx="2673214" cy="1728192"/>
          </a:xfrm>
          <a:prstGeom prst="rect">
            <a:avLst/>
          </a:prstGeom>
          <a:ln w="19050">
            <a:solidFill>
              <a:srgbClr val="C0B59D"/>
            </a:solidFill>
          </a:ln>
        </p:spPr>
      </p:pic>
      <p:sp>
        <p:nvSpPr>
          <p:cNvPr id="56" name="Textfeld 55"/>
          <p:cNvSpPr txBox="1"/>
          <p:nvPr/>
        </p:nvSpPr>
        <p:spPr>
          <a:xfrm rot="5400000">
            <a:off x="8285771" y="4486683"/>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pic>
        <p:nvPicPr>
          <p:cNvPr id="47" name="Grafik 46" descr="1886_Bau DEK.PNG"/>
          <p:cNvPicPr>
            <a:picLocks noChangeAspect="1"/>
          </p:cNvPicPr>
          <p:nvPr/>
        </p:nvPicPr>
        <p:blipFill>
          <a:blip r:embed="rId3" cstate="print"/>
          <a:srcRect l="1297" t="1835" r="1157" b="2535"/>
          <a:stretch>
            <a:fillRect/>
          </a:stretch>
        </p:blipFill>
        <p:spPr>
          <a:xfrm>
            <a:off x="3106689" y="3240960"/>
            <a:ext cx="2584174" cy="1772216"/>
          </a:xfrm>
          <a:prstGeom prst="rect">
            <a:avLst/>
          </a:prstGeom>
          <a:ln w="19050">
            <a:solidFill>
              <a:srgbClr val="C0B59D"/>
            </a:solidFill>
          </a:ln>
        </p:spPr>
      </p:pic>
      <p:cxnSp>
        <p:nvCxnSpPr>
          <p:cNvPr id="52" name="Gerade Verbindung 51"/>
          <p:cNvCxnSpPr/>
          <p:nvPr/>
        </p:nvCxnSpPr>
        <p:spPr>
          <a:xfrm>
            <a:off x="2738884" y="2560191"/>
            <a:ext cx="416719" cy="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rot="5400000">
            <a:off x="5406764" y="4788556"/>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1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630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206388"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2" name="Textfeld 51"/>
          <p:cNvSpPr txBox="1"/>
          <p:nvPr/>
        </p:nvSpPr>
        <p:spPr>
          <a:xfrm>
            <a:off x="450253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4" name="Textfeld 53"/>
          <p:cNvSpPr txBox="1"/>
          <p:nvPr/>
        </p:nvSpPr>
        <p:spPr>
          <a:xfrm>
            <a:off x="515060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6" name="Textfeld 55"/>
          <p:cNvSpPr txBox="1"/>
          <p:nvPr/>
        </p:nvSpPr>
        <p:spPr>
          <a:xfrm>
            <a:off x="5870684"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58" name="Textfeld 57"/>
          <p:cNvSpPr txBox="1"/>
          <p:nvPr/>
        </p:nvSpPr>
        <p:spPr>
          <a:xfrm>
            <a:off x="651875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166828"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8690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1890 bis 1900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3855621"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1900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3638436"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3567589"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1890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Z</a:t>
            </a:r>
            <a:r>
              <a:rPr kumimoji="0" lang="de-DE" sz="40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eitstrahl von 1816 bis 2016</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28" name="Eingekerbter Richtungspfeil 27"/>
          <p:cNvSpPr/>
          <p:nvPr/>
        </p:nvSpPr>
        <p:spPr>
          <a:xfrm>
            <a:off x="1124885"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0" name="Textfeld 29"/>
          <p:cNvSpPr txBox="1"/>
          <p:nvPr/>
        </p:nvSpPr>
        <p:spPr>
          <a:xfrm>
            <a:off x="1844965"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
        <p:nvSpPr>
          <p:cNvPr id="31" name="Textfeld 30"/>
          <p:cNvSpPr txBox="1"/>
          <p:nvPr/>
        </p:nvSpPr>
        <p:spPr>
          <a:xfrm>
            <a:off x="253542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32" name="Textfeld 31"/>
          <p:cNvSpPr txBox="1"/>
          <p:nvPr/>
        </p:nvSpPr>
        <p:spPr>
          <a:xfrm>
            <a:off x="3213117"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33" name="Textfeld 32"/>
          <p:cNvSpPr txBox="1"/>
          <p:nvPr/>
        </p:nvSpPr>
        <p:spPr>
          <a:xfrm>
            <a:off x="3915477"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34" name="Textfeld 33"/>
          <p:cNvSpPr txBox="1"/>
          <p:nvPr/>
        </p:nvSpPr>
        <p:spPr>
          <a:xfrm>
            <a:off x="4599997"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35" name="Textfeld 34"/>
          <p:cNvSpPr txBox="1"/>
          <p:nvPr/>
        </p:nvSpPr>
        <p:spPr>
          <a:xfrm>
            <a:off x="5285316"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37" name="Textfeld 36"/>
          <p:cNvSpPr txBox="1"/>
          <p:nvPr/>
        </p:nvSpPr>
        <p:spPr>
          <a:xfrm>
            <a:off x="5919804"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38" name="Textfeld 37"/>
          <p:cNvSpPr txBox="1"/>
          <p:nvPr/>
        </p:nvSpPr>
        <p:spPr>
          <a:xfrm>
            <a:off x="656787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39" name="Textfeld 38"/>
          <p:cNvSpPr txBox="1"/>
          <p:nvPr/>
        </p:nvSpPr>
        <p:spPr>
          <a:xfrm>
            <a:off x="7287956"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40" name="Textfeld 39"/>
          <p:cNvSpPr txBox="1"/>
          <p:nvPr/>
        </p:nvSpPr>
        <p:spPr>
          <a:xfrm>
            <a:off x="793602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41" name="Eingekerbter Richtungspfeil 40"/>
          <p:cNvSpPr/>
          <p:nvPr/>
        </p:nvSpPr>
        <p:spPr>
          <a:xfrm>
            <a:off x="785165"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1799118"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1459398"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2472717"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2132997"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3146950"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2807230"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3820422"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3480702"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4494655"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4154935"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5" name="Eingekerbter Richtungspfeil 74"/>
          <p:cNvSpPr/>
          <p:nvPr/>
        </p:nvSpPr>
        <p:spPr>
          <a:xfrm>
            <a:off x="5168254"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4828534"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7" name="Eingekerbter Richtungspfeil 76"/>
          <p:cNvSpPr/>
          <p:nvPr/>
        </p:nvSpPr>
        <p:spPr>
          <a:xfrm>
            <a:off x="5849473"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8" name="Eingekerbter Richtungspfeil 77"/>
          <p:cNvSpPr/>
          <p:nvPr/>
        </p:nvSpPr>
        <p:spPr>
          <a:xfrm>
            <a:off x="5509753"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9" name="Eingekerbter Richtungspfeil 78"/>
          <p:cNvSpPr/>
          <p:nvPr/>
        </p:nvSpPr>
        <p:spPr>
          <a:xfrm>
            <a:off x="6523706"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80" name="Eingekerbter Richtungspfeil 79"/>
          <p:cNvSpPr/>
          <p:nvPr/>
        </p:nvSpPr>
        <p:spPr>
          <a:xfrm>
            <a:off x="6183986"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81" name="Eingekerbter Richtungspfeil 80"/>
          <p:cNvSpPr/>
          <p:nvPr/>
        </p:nvSpPr>
        <p:spPr>
          <a:xfrm>
            <a:off x="7197305"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82" name="Eingekerbter Richtungspfeil 81"/>
          <p:cNvSpPr/>
          <p:nvPr/>
        </p:nvSpPr>
        <p:spPr>
          <a:xfrm>
            <a:off x="6857585"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83" name="Eingekerbter Richtungspfeil 82"/>
          <p:cNvSpPr/>
          <p:nvPr/>
        </p:nvSpPr>
        <p:spPr>
          <a:xfrm>
            <a:off x="7871538"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84" name="Eingekerbter Richtungspfeil 83"/>
          <p:cNvSpPr/>
          <p:nvPr/>
        </p:nvSpPr>
        <p:spPr>
          <a:xfrm>
            <a:off x="7531818"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86" name="Eingekerbter Richtungspfeil 85"/>
          <p:cNvSpPr/>
          <p:nvPr/>
        </p:nvSpPr>
        <p:spPr>
          <a:xfrm>
            <a:off x="8205290"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91" name="Textfeld 90"/>
          <p:cNvSpPr txBox="1"/>
          <p:nvPr/>
        </p:nvSpPr>
        <p:spPr>
          <a:xfrm>
            <a:off x="1196893"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92" name="Textfeld 91"/>
          <p:cNvSpPr txBox="1"/>
          <p:nvPr/>
        </p:nvSpPr>
        <p:spPr>
          <a:xfrm>
            <a:off x="548821"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p:cNvSpPr txBox="1"/>
          <p:nvPr/>
        </p:nvSpPr>
        <p:spPr>
          <a:xfrm rot="5400000">
            <a:off x="974394" y="4150212"/>
            <a:ext cx="400110" cy="602413"/>
          </a:xfrm>
          <a:prstGeom prst="rect">
            <a:avLst/>
          </a:prstGeom>
          <a:noFill/>
        </p:spPr>
        <p:txBody>
          <a:bodyPr vert="vert270" wrap="square" rtlCol="0">
            <a:spAutoFit/>
          </a:bodyPr>
          <a:lstStyle/>
          <a:p>
            <a:pPr algn="ctr"/>
            <a:r>
              <a:rPr lang="de-DE" sz="1400" b="1" dirty="0" smtClean="0">
                <a:solidFill>
                  <a:srgbClr val="39368A"/>
                </a:solidFill>
              </a:rPr>
              <a:t>1891</a:t>
            </a:r>
            <a:endParaRPr lang="de-DE" sz="1400" b="1" dirty="0">
              <a:solidFill>
                <a:srgbClr val="39368A"/>
              </a:solidFill>
            </a:endParaRPr>
          </a:p>
        </p:txBody>
      </p:sp>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1900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1890 bis 1900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1890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2267744"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251520" y="4323371"/>
            <a:ext cx="1872208" cy="86409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115" name="Gerade Verbindung 114"/>
          <p:cNvCxnSpPr/>
          <p:nvPr/>
        </p:nvCxnSpPr>
        <p:spPr>
          <a:xfrm flipV="1">
            <a:off x="1207294" y="2919414"/>
            <a:ext cx="1181100" cy="476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flipV="1">
            <a:off x="3966998" y="2564904"/>
            <a:ext cx="2" cy="43204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251520" y="5445225"/>
            <a:ext cx="1800200" cy="648071"/>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0" name="Ellipse 29"/>
          <p:cNvSpPr/>
          <p:nvPr/>
        </p:nvSpPr>
        <p:spPr>
          <a:xfrm>
            <a:off x="2699792" y="243982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 Verbindung 46"/>
          <p:cNvCxnSpPr/>
          <p:nvPr/>
        </p:nvCxnSpPr>
        <p:spPr>
          <a:xfrm>
            <a:off x="3414713" y="2990850"/>
            <a:ext cx="564356"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1895</a:t>
            </a:r>
            <a:endParaRPr lang="de-DE" sz="2400" b="1" dirty="0">
              <a:solidFill>
                <a:srgbClr val="3B3398"/>
              </a:solidFill>
            </a:endParaRPr>
          </a:p>
        </p:txBody>
      </p:sp>
      <p:cxnSp>
        <p:nvCxnSpPr>
          <p:cNvPr id="76" name="Gerade Verbindung 75"/>
          <p:cNvCxnSpPr/>
          <p:nvPr/>
        </p:nvCxnSpPr>
        <p:spPr>
          <a:xfrm>
            <a:off x="5508104" y="3068960"/>
            <a:ext cx="936104"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flipH="1">
            <a:off x="1214437" y="2924944"/>
            <a:ext cx="2332" cy="42309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flipH="1">
            <a:off x="3419872" y="4365104"/>
            <a:ext cx="1" cy="50405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flipH="1" flipV="1">
            <a:off x="1187624" y="3789042"/>
            <a:ext cx="4568" cy="53989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3851920"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4860032"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0" name="Gerade Verbindung 89"/>
          <p:cNvCxnSpPr/>
          <p:nvPr/>
        </p:nvCxnSpPr>
        <p:spPr>
          <a:xfrm flipH="1" flipV="1">
            <a:off x="2378138" y="2636912"/>
            <a:ext cx="731" cy="28964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2810470" y="2636912"/>
            <a:ext cx="4167" cy="36822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flipV="1">
            <a:off x="4973093" y="2569369"/>
            <a:ext cx="1338" cy="35557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2379486" y="431818"/>
            <a:ext cx="851515" cy="1661304"/>
          </a:xfrm>
          <a:prstGeom prst="rect">
            <a:avLst/>
          </a:prstGeom>
          <a:noFill/>
        </p:spPr>
        <p:txBody>
          <a:bodyPr vert="vert270" wrap="square" rtlCol="0">
            <a:spAutoFit/>
          </a:bodyPr>
          <a:lstStyle/>
          <a:p>
            <a:pPr>
              <a:lnSpc>
                <a:spcPts val="1300"/>
              </a:lnSpc>
            </a:pPr>
            <a:r>
              <a:rPr lang="de-DE" sz="1400" b="1" dirty="0" smtClean="0">
                <a:solidFill>
                  <a:srgbClr val="C0B59D"/>
                </a:solidFill>
              </a:rPr>
              <a:t>1890</a:t>
            </a:r>
            <a:r>
              <a:rPr lang="de-DE" sz="1400" dirty="0" smtClean="0">
                <a:solidFill>
                  <a:srgbClr val="C0B59D"/>
                </a:solidFill>
              </a:rPr>
              <a:t> Otto von</a:t>
            </a:r>
          </a:p>
          <a:p>
            <a:pPr>
              <a:lnSpc>
                <a:spcPts val="1300"/>
              </a:lnSpc>
            </a:pPr>
            <a:r>
              <a:rPr lang="de-DE" sz="1400" dirty="0" smtClean="0">
                <a:solidFill>
                  <a:srgbClr val="C0B59D"/>
                </a:solidFill>
              </a:rPr>
              <a:t>Bismarck wird zum </a:t>
            </a:r>
          </a:p>
          <a:p>
            <a:pPr>
              <a:lnSpc>
                <a:spcPts val="1300"/>
              </a:lnSpc>
            </a:pPr>
            <a:r>
              <a:rPr lang="de-DE" sz="1400" dirty="0" smtClean="0">
                <a:solidFill>
                  <a:srgbClr val="C0B59D"/>
                </a:solidFill>
              </a:rPr>
              <a:t>Rücktritt </a:t>
            </a:r>
          </a:p>
          <a:p>
            <a:pPr>
              <a:lnSpc>
                <a:spcPts val="1300"/>
              </a:lnSpc>
            </a:pPr>
            <a:r>
              <a:rPr lang="de-DE" sz="1400" dirty="0" smtClean="0">
                <a:solidFill>
                  <a:srgbClr val="C0B59D"/>
                </a:solidFill>
              </a:rPr>
              <a:t>gezwungen </a:t>
            </a:r>
          </a:p>
        </p:txBody>
      </p:sp>
      <p:sp>
        <p:nvSpPr>
          <p:cNvPr id="38" name="Textfeld 37"/>
          <p:cNvSpPr txBox="1"/>
          <p:nvPr/>
        </p:nvSpPr>
        <p:spPr>
          <a:xfrm rot="5400000">
            <a:off x="5955230" y="456474"/>
            <a:ext cx="684803" cy="1445280"/>
          </a:xfrm>
          <a:prstGeom prst="rect">
            <a:avLst/>
          </a:prstGeom>
          <a:noFill/>
        </p:spPr>
        <p:txBody>
          <a:bodyPr vert="vert270" wrap="square" rtlCol="0">
            <a:spAutoFit/>
          </a:bodyPr>
          <a:lstStyle/>
          <a:p>
            <a:pPr>
              <a:lnSpc>
                <a:spcPts val="1300"/>
              </a:lnSpc>
            </a:pPr>
            <a:r>
              <a:rPr lang="de-DE" sz="1400" b="1" dirty="0" smtClean="0">
                <a:solidFill>
                  <a:srgbClr val="C0B59D"/>
                </a:solidFill>
              </a:rPr>
              <a:t>1898 </a:t>
            </a:r>
            <a:r>
              <a:rPr lang="de-DE" sz="1400" dirty="0" smtClean="0">
                <a:solidFill>
                  <a:srgbClr val="C0B59D"/>
                </a:solidFill>
              </a:rPr>
              <a:t>Deutsch-</a:t>
            </a:r>
          </a:p>
          <a:p>
            <a:pPr>
              <a:lnSpc>
                <a:spcPts val="1300"/>
              </a:lnSpc>
            </a:pPr>
            <a:r>
              <a:rPr lang="de-DE" sz="1400" dirty="0" smtClean="0">
                <a:solidFill>
                  <a:srgbClr val="C0B59D"/>
                </a:solidFill>
              </a:rPr>
              <a:t>Britisches Flotten-</a:t>
            </a:r>
          </a:p>
          <a:p>
            <a:pPr>
              <a:lnSpc>
                <a:spcPts val="1300"/>
              </a:lnSpc>
            </a:pPr>
            <a:r>
              <a:rPr lang="de-DE" sz="1400" dirty="0" smtClean="0">
                <a:solidFill>
                  <a:srgbClr val="C0B59D"/>
                </a:solidFill>
              </a:rPr>
              <a:t>wettrüsten</a:t>
            </a:r>
          </a:p>
        </p:txBody>
      </p:sp>
      <p:sp>
        <p:nvSpPr>
          <p:cNvPr id="37" name="Textfeld 36"/>
          <p:cNvSpPr txBox="1"/>
          <p:nvPr/>
        </p:nvSpPr>
        <p:spPr>
          <a:xfrm rot="5400000">
            <a:off x="6223727" y="1259182"/>
            <a:ext cx="518091" cy="1085240"/>
          </a:xfrm>
          <a:prstGeom prst="rect">
            <a:avLst/>
          </a:prstGeom>
          <a:noFill/>
        </p:spPr>
        <p:txBody>
          <a:bodyPr vert="vert270" wrap="square" rtlCol="0">
            <a:spAutoFit/>
          </a:bodyPr>
          <a:lstStyle/>
          <a:p>
            <a:pPr>
              <a:lnSpc>
                <a:spcPts val="1300"/>
              </a:lnSpc>
            </a:pPr>
            <a:r>
              <a:rPr lang="de-DE" sz="1400" b="1" dirty="0" smtClean="0">
                <a:solidFill>
                  <a:srgbClr val="C0B59D"/>
                </a:solidFill>
              </a:rPr>
              <a:t>1899</a:t>
            </a:r>
            <a:r>
              <a:rPr lang="de-DE" sz="1400" dirty="0" smtClean="0">
                <a:solidFill>
                  <a:srgbClr val="C0B59D"/>
                </a:solidFill>
              </a:rPr>
              <a:t> Zweiter</a:t>
            </a:r>
          </a:p>
          <a:p>
            <a:pPr>
              <a:lnSpc>
                <a:spcPts val="1300"/>
              </a:lnSpc>
            </a:pPr>
            <a:r>
              <a:rPr lang="de-DE" sz="1400" dirty="0" err="1" smtClean="0">
                <a:solidFill>
                  <a:srgbClr val="C0B59D"/>
                </a:solidFill>
              </a:rPr>
              <a:t>Burenkrieg</a:t>
            </a:r>
            <a:r>
              <a:rPr lang="de-DE" sz="1400" dirty="0" smtClean="0">
                <a:solidFill>
                  <a:srgbClr val="C0B59D"/>
                </a:solidFill>
              </a:rPr>
              <a:t> </a:t>
            </a:r>
          </a:p>
        </p:txBody>
      </p:sp>
      <p:pic>
        <p:nvPicPr>
          <p:cNvPr id="39" name="Grafik 38" descr="1891 Tecklenburg Landratsamt Kreisarchiv.tif"/>
          <p:cNvPicPr>
            <a:picLocks noChangeAspect="1"/>
          </p:cNvPicPr>
          <p:nvPr/>
        </p:nvPicPr>
        <p:blipFill>
          <a:blip r:embed="rId2" cstate="print"/>
          <a:stretch>
            <a:fillRect/>
          </a:stretch>
        </p:blipFill>
        <p:spPr>
          <a:xfrm>
            <a:off x="251520" y="2996952"/>
            <a:ext cx="1872208" cy="1207951"/>
          </a:xfrm>
          <a:prstGeom prst="rect">
            <a:avLst/>
          </a:prstGeom>
          <a:ln w="19050">
            <a:solidFill>
              <a:srgbClr val="C0B59D"/>
            </a:solidFill>
          </a:ln>
        </p:spPr>
      </p:pic>
      <p:sp>
        <p:nvSpPr>
          <p:cNvPr id="45" name="Textfeld 44"/>
          <p:cNvSpPr txBox="1"/>
          <p:nvPr/>
        </p:nvSpPr>
        <p:spPr>
          <a:xfrm rot="5400000">
            <a:off x="792448" y="3946780"/>
            <a:ext cx="738664" cy="1779879"/>
          </a:xfrm>
          <a:prstGeom prst="rect">
            <a:avLst/>
          </a:prstGeom>
          <a:noFill/>
        </p:spPr>
        <p:txBody>
          <a:bodyPr vert="vert270" wrap="square" rtlCol="0">
            <a:spAutoFit/>
          </a:bodyPr>
          <a:lstStyle/>
          <a:p>
            <a:pPr algn="just"/>
            <a:r>
              <a:rPr lang="de-DE" sz="1200" dirty="0" smtClean="0">
                <a:solidFill>
                  <a:srgbClr val="3B3398"/>
                </a:solidFill>
              </a:rPr>
              <a:t>Bezug des neuen Landrats-</a:t>
            </a:r>
            <a:r>
              <a:rPr lang="de-DE" sz="1200" dirty="0" err="1" smtClean="0">
                <a:solidFill>
                  <a:srgbClr val="3B3398"/>
                </a:solidFill>
              </a:rPr>
              <a:t>amtes</a:t>
            </a:r>
            <a:r>
              <a:rPr lang="de-DE" sz="1200" dirty="0" smtClean="0">
                <a:solidFill>
                  <a:srgbClr val="3B3398"/>
                </a:solidFill>
              </a:rPr>
              <a:t> in der Stadt </a:t>
            </a:r>
            <a:r>
              <a:rPr lang="de-DE" sz="1200" dirty="0" err="1" smtClean="0">
                <a:solidFill>
                  <a:srgbClr val="3B3398"/>
                </a:solidFill>
              </a:rPr>
              <a:t>Tecklen-burg</a:t>
            </a:r>
            <a:r>
              <a:rPr lang="de-DE" sz="1200" dirty="0" smtClean="0">
                <a:solidFill>
                  <a:srgbClr val="3B3398"/>
                </a:solidFill>
              </a:rPr>
              <a:t>.</a:t>
            </a:r>
          </a:p>
        </p:txBody>
      </p:sp>
      <p:sp>
        <p:nvSpPr>
          <p:cNvPr id="46" name="Textfeld 45"/>
          <p:cNvSpPr txBox="1"/>
          <p:nvPr/>
        </p:nvSpPr>
        <p:spPr>
          <a:xfrm rot="5400000">
            <a:off x="954800" y="5289105"/>
            <a:ext cx="400110" cy="602413"/>
          </a:xfrm>
          <a:prstGeom prst="rect">
            <a:avLst/>
          </a:prstGeom>
          <a:noFill/>
        </p:spPr>
        <p:txBody>
          <a:bodyPr vert="vert270" wrap="square" rtlCol="0">
            <a:spAutoFit/>
          </a:bodyPr>
          <a:lstStyle/>
          <a:p>
            <a:pPr algn="ctr"/>
            <a:r>
              <a:rPr lang="de-DE" sz="1400" b="1" dirty="0" smtClean="0">
                <a:solidFill>
                  <a:srgbClr val="39368A"/>
                </a:solidFill>
              </a:rPr>
              <a:t>1892</a:t>
            </a:r>
            <a:endParaRPr lang="de-DE" sz="1400" b="1" dirty="0">
              <a:solidFill>
                <a:srgbClr val="39368A"/>
              </a:solidFill>
            </a:endParaRPr>
          </a:p>
        </p:txBody>
      </p:sp>
      <p:sp>
        <p:nvSpPr>
          <p:cNvPr id="53" name="Textfeld 52"/>
          <p:cNvSpPr txBox="1"/>
          <p:nvPr/>
        </p:nvSpPr>
        <p:spPr>
          <a:xfrm rot="5400000">
            <a:off x="844867" y="4960437"/>
            <a:ext cx="553998" cy="1779879"/>
          </a:xfrm>
          <a:prstGeom prst="rect">
            <a:avLst/>
          </a:prstGeom>
          <a:noFill/>
        </p:spPr>
        <p:txBody>
          <a:bodyPr vert="vert270" wrap="square" rtlCol="0">
            <a:spAutoFit/>
          </a:bodyPr>
          <a:lstStyle/>
          <a:p>
            <a:pPr algn="just"/>
            <a:r>
              <a:rPr lang="de-DE" sz="1200" dirty="0" smtClean="0">
                <a:solidFill>
                  <a:srgbClr val="3B3398"/>
                </a:solidFill>
              </a:rPr>
              <a:t>Beginn der Bauarbeiten am Dortmund-Ems-Kanal.</a:t>
            </a:r>
          </a:p>
        </p:txBody>
      </p:sp>
      <p:sp>
        <p:nvSpPr>
          <p:cNvPr id="55" name="Eingekerbter Richtungspfeil 54"/>
          <p:cNvSpPr/>
          <p:nvPr/>
        </p:nvSpPr>
        <p:spPr>
          <a:xfrm>
            <a:off x="2483768" y="4869160"/>
            <a:ext cx="1872208" cy="1152128"/>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6" name="Textfeld 55"/>
          <p:cNvSpPr txBox="1"/>
          <p:nvPr/>
        </p:nvSpPr>
        <p:spPr>
          <a:xfrm rot="5400000">
            <a:off x="3206642" y="4696001"/>
            <a:ext cx="400110" cy="602413"/>
          </a:xfrm>
          <a:prstGeom prst="rect">
            <a:avLst/>
          </a:prstGeom>
          <a:noFill/>
        </p:spPr>
        <p:txBody>
          <a:bodyPr vert="vert270" wrap="square" rtlCol="0">
            <a:spAutoFit/>
          </a:bodyPr>
          <a:lstStyle/>
          <a:p>
            <a:pPr algn="ctr"/>
            <a:r>
              <a:rPr lang="de-DE" sz="1400" b="1" dirty="0" smtClean="0">
                <a:solidFill>
                  <a:srgbClr val="39368A"/>
                </a:solidFill>
              </a:rPr>
              <a:t>1894</a:t>
            </a:r>
            <a:endParaRPr lang="de-DE" sz="1400" b="1" dirty="0">
              <a:solidFill>
                <a:srgbClr val="39368A"/>
              </a:solidFill>
            </a:endParaRPr>
          </a:p>
        </p:txBody>
      </p:sp>
      <p:sp>
        <p:nvSpPr>
          <p:cNvPr id="57" name="Textfeld 56"/>
          <p:cNvSpPr txBox="1"/>
          <p:nvPr/>
        </p:nvSpPr>
        <p:spPr>
          <a:xfrm rot="5400000">
            <a:off x="2819709" y="4649358"/>
            <a:ext cx="1107996" cy="1779879"/>
          </a:xfrm>
          <a:prstGeom prst="rect">
            <a:avLst/>
          </a:prstGeom>
          <a:noFill/>
        </p:spPr>
        <p:txBody>
          <a:bodyPr vert="vert270" wrap="square" rtlCol="0">
            <a:spAutoFit/>
          </a:bodyPr>
          <a:lstStyle/>
          <a:p>
            <a:pPr algn="just"/>
            <a:r>
              <a:rPr lang="de-DE" sz="1200" dirty="0" smtClean="0">
                <a:solidFill>
                  <a:srgbClr val="3B3398"/>
                </a:solidFill>
              </a:rPr>
              <a:t>Dreiteilung der Gemeinde Greven in die Gemeinden Greven-Dorf, Greven rechts der Ems und </a:t>
            </a:r>
            <a:r>
              <a:rPr lang="de-DE" sz="1200" dirty="0" err="1" smtClean="0">
                <a:solidFill>
                  <a:srgbClr val="3B3398"/>
                </a:solidFill>
              </a:rPr>
              <a:t>Gre-ven</a:t>
            </a:r>
            <a:r>
              <a:rPr lang="de-DE" sz="1200" dirty="0" smtClean="0">
                <a:solidFill>
                  <a:srgbClr val="3B3398"/>
                </a:solidFill>
              </a:rPr>
              <a:t> links der Ems.</a:t>
            </a:r>
          </a:p>
        </p:txBody>
      </p:sp>
      <p:sp>
        <p:nvSpPr>
          <p:cNvPr id="58" name="Eingekerbter Richtungspfeil 57"/>
          <p:cNvSpPr/>
          <p:nvPr/>
        </p:nvSpPr>
        <p:spPr>
          <a:xfrm>
            <a:off x="4644008" y="3068960"/>
            <a:ext cx="1872208" cy="72008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9" name="Textfeld 58"/>
          <p:cNvSpPr txBox="1"/>
          <p:nvPr/>
        </p:nvSpPr>
        <p:spPr>
          <a:xfrm rot="5400000">
            <a:off x="5366882" y="2895801"/>
            <a:ext cx="400110" cy="602413"/>
          </a:xfrm>
          <a:prstGeom prst="rect">
            <a:avLst/>
          </a:prstGeom>
          <a:noFill/>
        </p:spPr>
        <p:txBody>
          <a:bodyPr vert="vert270" wrap="square" rtlCol="0">
            <a:spAutoFit/>
          </a:bodyPr>
          <a:lstStyle/>
          <a:p>
            <a:pPr algn="ctr"/>
            <a:r>
              <a:rPr lang="de-DE" sz="1400" b="1" dirty="0" smtClean="0">
                <a:solidFill>
                  <a:srgbClr val="39368A"/>
                </a:solidFill>
              </a:rPr>
              <a:t>1896</a:t>
            </a:r>
            <a:endParaRPr lang="de-DE" sz="1400" b="1" dirty="0">
              <a:solidFill>
                <a:srgbClr val="39368A"/>
              </a:solidFill>
            </a:endParaRPr>
          </a:p>
        </p:txBody>
      </p:sp>
      <p:sp>
        <p:nvSpPr>
          <p:cNvPr id="60" name="Textfeld 59"/>
          <p:cNvSpPr txBox="1"/>
          <p:nvPr/>
        </p:nvSpPr>
        <p:spPr>
          <a:xfrm rot="5400000">
            <a:off x="5256948" y="2600036"/>
            <a:ext cx="553998" cy="1779879"/>
          </a:xfrm>
          <a:prstGeom prst="rect">
            <a:avLst/>
          </a:prstGeom>
          <a:noFill/>
        </p:spPr>
        <p:txBody>
          <a:bodyPr vert="vert270" wrap="square" rtlCol="0">
            <a:spAutoFit/>
          </a:bodyPr>
          <a:lstStyle/>
          <a:p>
            <a:pPr algn="just"/>
            <a:r>
              <a:rPr lang="de-DE" sz="1200" dirty="0" smtClean="0">
                <a:solidFill>
                  <a:srgbClr val="3B3398"/>
                </a:solidFill>
              </a:rPr>
              <a:t>Eröffnung der Privatbahn Borken-Burgsteinfurt.</a:t>
            </a:r>
          </a:p>
        </p:txBody>
      </p:sp>
      <p:sp>
        <p:nvSpPr>
          <p:cNvPr id="62" name="Eingekerbter Richtungspfeil 61"/>
          <p:cNvSpPr/>
          <p:nvPr/>
        </p:nvSpPr>
        <p:spPr>
          <a:xfrm>
            <a:off x="4644008" y="4149080"/>
            <a:ext cx="1872208" cy="76937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3" name="Textfeld 62"/>
          <p:cNvSpPr txBox="1"/>
          <p:nvPr/>
        </p:nvSpPr>
        <p:spPr>
          <a:xfrm rot="5400000">
            <a:off x="5366882" y="3975921"/>
            <a:ext cx="400110" cy="602413"/>
          </a:xfrm>
          <a:prstGeom prst="rect">
            <a:avLst/>
          </a:prstGeom>
          <a:noFill/>
        </p:spPr>
        <p:txBody>
          <a:bodyPr vert="vert270" wrap="square" rtlCol="0">
            <a:spAutoFit/>
          </a:bodyPr>
          <a:lstStyle/>
          <a:p>
            <a:pPr algn="ctr"/>
            <a:r>
              <a:rPr lang="de-DE" sz="1400" b="1" dirty="0" smtClean="0">
                <a:solidFill>
                  <a:srgbClr val="39368A"/>
                </a:solidFill>
              </a:rPr>
              <a:t>1897</a:t>
            </a:r>
            <a:endParaRPr lang="de-DE" sz="1400" b="1" dirty="0">
              <a:solidFill>
                <a:srgbClr val="39368A"/>
              </a:solidFill>
            </a:endParaRPr>
          </a:p>
        </p:txBody>
      </p:sp>
      <p:sp>
        <p:nvSpPr>
          <p:cNvPr id="65" name="Textfeld 64"/>
          <p:cNvSpPr txBox="1"/>
          <p:nvPr/>
        </p:nvSpPr>
        <p:spPr>
          <a:xfrm rot="5400000">
            <a:off x="5164615" y="3745921"/>
            <a:ext cx="738664" cy="1779879"/>
          </a:xfrm>
          <a:prstGeom prst="rect">
            <a:avLst/>
          </a:prstGeom>
          <a:noFill/>
        </p:spPr>
        <p:txBody>
          <a:bodyPr vert="vert270" wrap="square" rtlCol="0">
            <a:spAutoFit/>
          </a:bodyPr>
          <a:lstStyle/>
          <a:p>
            <a:pPr algn="just"/>
            <a:r>
              <a:rPr lang="de-DE" sz="1200" dirty="0" smtClean="0">
                <a:solidFill>
                  <a:srgbClr val="3B3398"/>
                </a:solidFill>
              </a:rPr>
              <a:t>Ausbau der Landstraße Rheine-</a:t>
            </a:r>
            <a:r>
              <a:rPr lang="de-DE" sz="1200" dirty="0" err="1" smtClean="0">
                <a:solidFill>
                  <a:srgbClr val="3B3398"/>
                </a:solidFill>
              </a:rPr>
              <a:t>Mesum</a:t>
            </a:r>
            <a:r>
              <a:rPr lang="de-DE" sz="1200" dirty="0" smtClean="0">
                <a:solidFill>
                  <a:srgbClr val="3B3398"/>
                </a:solidFill>
              </a:rPr>
              <a:t> zur </a:t>
            </a:r>
            <a:r>
              <a:rPr lang="de-DE" sz="1200" dirty="0" err="1" smtClean="0">
                <a:solidFill>
                  <a:srgbClr val="3B3398"/>
                </a:solidFill>
              </a:rPr>
              <a:t>Chaus-see</a:t>
            </a:r>
            <a:r>
              <a:rPr lang="de-DE" sz="1200" dirty="0" smtClean="0">
                <a:solidFill>
                  <a:srgbClr val="3B3398"/>
                </a:solidFill>
              </a:rPr>
              <a:t>.</a:t>
            </a:r>
          </a:p>
        </p:txBody>
      </p:sp>
      <p:sp>
        <p:nvSpPr>
          <p:cNvPr id="66" name="Eingekerbter Richtungspfeil 65"/>
          <p:cNvSpPr/>
          <p:nvPr/>
        </p:nvSpPr>
        <p:spPr>
          <a:xfrm>
            <a:off x="4644009" y="5157192"/>
            <a:ext cx="1872208" cy="72008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7" name="Textfeld 66"/>
          <p:cNvSpPr txBox="1"/>
          <p:nvPr/>
        </p:nvSpPr>
        <p:spPr>
          <a:xfrm rot="5400000">
            <a:off x="5366883" y="4995393"/>
            <a:ext cx="400110" cy="602413"/>
          </a:xfrm>
          <a:prstGeom prst="rect">
            <a:avLst/>
          </a:prstGeom>
          <a:noFill/>
        </p:spPr>
        <p:txBody>
          <a:bodyPr vert="vert270" wrap="square" rtlCol="0">
            <a:spAutoFit/>
          </a:bodyPr>
          <a:lstStyle/>
          <a:p>
            <a:pPr algn="ctr"/>
            <a:r>
              <a:rPr lang="de-DE" sz="1400" b="1" dirty="0" smtClean="0">
                <a:solidFill>
                  <a:srgbClr val="39368A"/>
                </a:solidFill>
              </a:rPr>
              <a:t>1899</a:t>
            </a:r>
            <a:endParaRPr lang="de-DE" sz="1400" b="1" dirty="0">
              <a:solidFill>
                <a:srgbClr val="39368A"/>
              </a:solidFill>
            </a:endParaRPr>
          </a:p>
        </p:txBody>
      </p:sp>
      <p:sp>
        <p:nvSpPr>
          <p:cNvPr id="69" name="Textfeld 68"/>
          <p:cNvSpPr txBox="1"/>
          <p:nvPr/>
        </p:nvSpPr>
        <p:spPr>
          <a:xfrm rot="5400000">
            <a:off x="5256949" y="4688268"/>
            <a:ext cx="553998" cy="1779879"/>
          </a:xfrm>
          <a:prstGeom prst="rect">
            <a:avLst/>
          </a:prstGeom>
          <a:noFill/>
        </p:spPr>
        <p:txBody>
          <a:bodyPr vert="vert270" wrap="square" rtlCol="0">
            <a:spAutoFit/>
          </a:bodyPr>
          <a:lstStyle/>
          <a:p>
            <a:pPr algn="just"/>
            <a:r>
              <a:rPr lang="de-DE" sz="1200" dirty="0" smtClean="0">
                <a:solidFill>
                  <a:srgbClr val="3B3398"/>
                </a:solidFill>
              </a:rPr>
              <a:t>Eröffnung des Dortmund-Ems-Kanals.</a:t>
            </a:r>
          </a:p>
        </p:txBody>
      </p:sp>
      <p:sp>
        <p:nvSpPr>
          <p:cNvPr id="72" name="Ellipse 71"/>
          <p:cNvSpPr/>
          <p:nvPr/>
        </p:nvSpPr>
        <p:spPr>
          <a:xfrm>
            <a:off x="5364088"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p:cNvSpPr/>
          <p:nvPr/>
        </p:nvSpPr>
        <p:spPr>
          <a:xfrm>
            <a:off x="6660232"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1" name="Gerade Verbindung 100"/>
          <p:cNvCxnSpPr/>
          <p:nvPr/>
        </p:nvCxnSpPr>
        <p:spPr>
          <a:xfrm>
            <a:off x="2339752" y="2996952"/>
            <a:ext cx="1017" cy="278234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flipH="1">
            <a:off x="5467350" y="2778919"/>
            <a:ext cx="1200150" cy="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p:nvCxnSpPr>
        <p:spPr>
          <a:xfrm>
            <a:off x="7200900" y="2895600"/>
            <a:ext cx="754856" cy="238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5" name="Gerade Verbindung 124"/>
          <p:cNvCxnSpPr/>
          <p:nvPr/>
        </p:nvCxnSpPr>
        <p:spPr>
          <a:xfrm>
            <a:off x="7203691" y="2564904"/>
            <a:ext cx="1972" cy="34022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7" name="Textfeld 76"/>
          <p:cNvSpPr txBox="1"/>
          <p:nvPr/>
        </p:nvSpPr>
        <p:spPr>
          <a:xfrm rot="5400000">
            <a:off x="7648600" y="2416770"/>
            <a:ext cx="615553" cy="1872208"/>
          </a:xfrm>
          <a:prstGeom prst="rect">
            <a:avLst/>
          </a:prstGeom>
          <a:noFill/>
        </p:spPr>
        <p:txBody>
          <a:bodyPr vert="vert270" wrap="square" rtlCol="0">
            <a:spAutoFit/>
          </a:bodyPr>
          <a:lstStyle/>
          <a:p>
            <a:pPr algn="ctr"/>
            <a:r>
              <a:rPr lang="de-DE" sz="1400" b="1" dirty="0" smtClean="0">
                <a:solidFill>
                  <a:srgbClr val="39368A"/>
                </a:solidFill>
              </a:rPr>
              <a:t> Gründung der Gemeinde </a:t>
            </a:r>
            <a:r>
              <a:rPr lang="de-DE" sz="1400" b="1" dirty="0" err="1" smtClean="0">
                <a:solidFill>
                  <a:srgbClr val="39368A"/>
                </a:solidFill>
              </a:rPr>
              <a:t>Hörstel</a:t>
            </a:r>
            <a:endParaRPr lang="de-DE" sz="1400" b="1" dirty="0">
              <a:solidFill>
                <a:srgbClr val="39368A"/>
              </a:solidFill>
            </a:endParaRPr>
          </a:p>
        </p:txBody>
      </p:sp>
      <p:sp>
        <p:nvSpPr>
          <p:cNvPr id="78" name="Textfeld 77"/>
          <p:cNvSpPr txBox="1"/>
          <p:nvPr/>
        </p:nvSpPr>
        <p:spPr>
          <a:xfrm rot="5400000">
            <a:off x="7284201" y="3213955"/>
            <a:ext cx="1292662" cy="1779879"/>
          </a:xfrm>
          <a:prstGeom prst="rect">
            <a:avLst/>
          </a:prstGeom>
          <a:noFill/>
        </p:spPr>
        <p:txBody>
          <a:bodyPr vert="vert270" wrap="square" rtlCol="0">
            <a:spAutoFit/>
          </a:bodyPr>
          <a:lstStyle/>
          <a:p>
            <a:pPr algn="just"/>
            <a:r>
              <a:rPr lang="de-DE" sz="1200" dirty="0" smtClean="0">
                <a:solidFill>
                  <a:srgbClr val="3B3398"/>
                </a:solidFill>
              </a:rPr>
              <a:t>Die Gemeinde </a:t>
            </a:r>
            <a:r>
              <a:rPr lang="de-DE" sz="1200" dirty="0" err="1" smtClean="0">
                <a:solidFill>
                  <a:srgbClr val="3B3398"/>
                </a:solidFill>
              </a:rPr>
              <a:t>Hörstel</a:t>
            </a:r>
            <a:r>
              <a:rPr lang="de-DE" sz="1200" dirty="0" smtClean="0">
                <a:solidFill>
                  <a:srgbClr val="3B3398"/>
                </a:solidFill>
              </a:rPr>
              <a:t> wird aus den Riesenbecker Bauernschaften </a:t>
            </a:r>
            <a:r>
              <a:rPr lang="de-DE" sz="1200" dirty="0" err="1" smtClean="0">
                <a:solidFill>
                  <a:srgbClr val="3B3398"/>
                </a:solidFill>
              </a:rPr>
              <a:t>Hörstel</a:t>
            </a:r>
            <a:r>
              <a:rPr lang="de-DE" sz="1200" dirty="0" smtClean="0">
                <a:solidFill>
                  <a:srgbClr val="3B3398"/>
                </a:solidFill>
              </a:rPr>
              <a:t>, </a:t>
            </a:r>
            <a:r>
              <a:rPr lang="de-DE" sz="1200" dirty="0" err="1" smtClean="0">
                <a:solidFill>
                  <a:srgbClr val="3B3398"/>
                </a:solidFill>
              </a:rPr>
              <a:t>Gravenhorst</a:t>
            </a:r>
            <a:r>
              <a:rPr lang="de-DE" sz="1200" dirty="0" smtClean="0">
                <a:solidFill>
                  <a:srgbClr val="3B3398"/>
                </a:solidFill>
              </a:rPr>
              <a:t>, Ostenwalde und </a:t>
            </a:r>
            <a:r>
              <a:rPr lang="de-DE" sz="1200" dirty="0" err="1" smtClean="0">
                <a:solidFill>
                  <a:srgbClr val="3B3398"/>
                </a:solidFill>
              </a:rPr>
              <a:t>Uthuisen</a:t>
            </a:r>
            <a:r>
              <a:rPr lang="de-DE" sz="1200" dirty="0" smtClean="0">
                <a:solidFill>
                  <a:srgbClr val="3B3398"/>
                </a:solidFill>
              </a:rPr>
              <a:t> zusammen-geschlossen.</a:t>
            </a:r>
          </a:p>
        </p:txBody>
      </p:sp>
      <p:sp>
        <p:nvSpPr>
          <p:cNvPr id="79" name="Eingekerbter Richtungspfeil 78"/>
          <p:cNvSpPr/>
          <p:nvPr/>
        </p:nvSpPr>
        <p:spPr>
          <a:xfrm>
            <a:off x="7020272" y="2944689"/>
            <a:ext cx="1872208" cy="172819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0" name="Textfeld 79"/>
          <p:cNvSpPr txBox="1"/>
          <p:nvPr/>
        </p:nvSpPr>
        <p:spPr>
          <a:xfrm>
            <a:off x="7668344" y="2913584"/>
            <a:ext cx="648072" cy="307777"/>
          </a:xfrm>
          <a:prstGeom prst="rect">
            <a:avLst/>
          </a:prstGeom>
          <a:noFill/>
        </p:spPr>
        <p:txBody>
          <a:bodyPr wrap="square" rtlCol="0">
            <a:spAutoFit/>
          </a:bodyPr>
          <a:lstStyle/>
          <a:p>
            <a:r>
              <a:rPr lang="de-DE" sz="1400" b="1" dirty="0" smtClean="0">
                <a:solidFill>
                  <a:srgbClr val="39368A"/>
                </a:solidFill>
              </a:rPr>
              <a:t>1900</a:t>
            </a:r>
            <a:endParaRPr lang="de-DE" sz="1400" b="1" dirty="0">
              <a:solidFill>
                <a:srgbClr val="39368A"/>
              </a:solidFill>
            </a:endParaRPr>
          </a:p>
        </p:txBody>
      </p:sp>
      <p:sp>
        <p:nvSpPr>
          <p:cNvPr id="81" name="Ellipse 80"/>
          <p:cNvSpPr/>
          <p:nvPr/>
        </p:nvSpPr>
        <p:spPr>
          <a:xfrm>
            <a:off x="7092280"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4" name="Gerade Verbindung 83"/>
          <p:cNvCxnSpPr/>
          <p:nvPr/>
        </p:nvCxnSpPr>
        <p:spPr>
          <a:xfrm>
            <a:off x="7945564" y="2894162"/>
            <a:ext cx="667" cy="5858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flipV="1">
            <a:off x="2328863" y="2995614"/>
            <a:ext cx="495300" cy="238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a:stCxn id="148" idx="3"/>
          </p:cNvCxnSpPr>
          <p:nvPr/>
        </p:nvCxnSpPr>
        <p:spPr>
          <a:xfrm>
            <a:off x="2051720" y="5769261"/>
            <a:ext cx="300955" cy="288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p:nvCxnSpPr>
        <p:spPr>
          <a:xfrm flipH="1" flipV="1">
            <a:off x="3419475" y="2983706"/>
            <a:ext cx="397" cy="44529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40" name="Grafik 39" descr="1894_Greven_Dreiteilung_der_Gemeinde_Greven Teilungsplan von 1889 für die Gemeinde Greven umgesetzt 1894 Stadtarchiv Greven Karten und Pläne Nr. 1.jpg"/>
          <p:cNvPicPr>
            <a:picLocks noChangeAspect="1"/>
          </p:cNvPicPr>
          <p:nvPr/>
        </p:nvPicPr>
        <p:blipFill>
          <a:blip r:embed="rId3" cstate="print"/>
          <a:stretch>
            <a:fillRect/>
          </a:stretch>
        </p:blipFill>
        <p:spPr>
          <a:xfrm>
            <a:off x="2483768" y="3140968"/>
            <a:ext cx="1879134" cy="1442852"/>
          </a:xfrm>
          <a:prstGeom prst="rect">
            <a:avLst/>
          </a:prstGeom>
          <a:ln w="19050">
            <a:solidFill>
              <a:srgbClr val="C0B59D"/>
            </a:solidFill>
          </a:ln>
        </p:spPr>
      </p:pic>
      <p:cxnSp>
        <p:nvCxnSpPr>
          <p:cNvPr id="113" name="Gerade Verbindung 112"/>
          <p:cNvCxnSpPr/>
          <p:nvPr/>
        </p:nvCxnSpPr>
        <p:spPr>
          <a:xfrm>
            <a:off x="4964906" y="2921794"/>
            <a:ext cx="615206" cy="315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4" name="Gerade Verbindung 123"/>
          <p:cNvCxnSpPr/>
          <p:nvPr/>
        </p:nvCxnSpPr>
        <p:spPr>
          <a:xfrm flipH="1" flipV="1">
            <a:off x="5579269" y="2912269"/>
            <a:ext cx="843" cy="15669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31" name="Gerade Verbindung 130"/>
          <p:cNvCxnSpPr/>
          <p:nvPr/>
        </p:nvCxnSpPr>
        <p:spPr>
          <a:xfrm>
            <a:off x="6655594" y="2776538"/>
            <a:ext cx="4638" cy="173258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32" name="Gerade Verbindung 131"/>
          <p:cNvCxnSpPr/>
          <p:nvPr/>
        </p:nvCxnSpPr>
        <p:spPr>
          <a:xfrm flipV="1">
            <a:off x="6516216" y="4507706"/>
            <a:ext cx="156047" cy="141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35" name="Gerade Verbindung 134"/>
          <p:cNvCxnSpPr/>
          <p:nvPr/>
        </p:nvCxnSpPr>
        <p:spPr>
          <a:xfrm>
            <a:off x="6774656" y="2490788"/>
            <a:ext cx="17686" cy="302644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37" name="Gerade Verbindung 136"/>
          <p:cNvCxnSpPr>
            <a:stCxn id="66" idx="3"/>
          </p:cNvCxnSpPr>
          <p:nvPr/>
        </p:nvCxnSpPr>
        <p:spPr>
          <a:xfrm>
            <a:off x="6516217" y="5517232"/>
            <a:ext cx="360833" cy="12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9" name="Gerade Verbindung 128"/>
          <p:cNvCxnSpPr/>
          <p:nvPr/>
        </p:nvCxnSpPr>
        <p:spPr>
          <a:xfrm flipH="1" flipV="1">
            <a:off x="5474692" y="2538215"/>
            <a:ext cx="4564" cy="24784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5" name="Textfeld 74"/>
          <p:cNvSpPr txBox="1"/>
          <p:nvPr/>
        </p:nvSpPr>
        <p:spPr>
          <a:xfrm rot="5400000">
            <a:off x="1890900" y="3990118"/>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82" name="Textfeld 81"/>
          <p:cNvSpPr txBox="1"/>
          <p:nvPr/>
        </p:nvSpPr>
        <p:spPr>
          <a:xfrm rot="5400000">
            <a:off x="4116695" y="4336496"/>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pic>
        <p:nvPicPr>
          <p:cNvPr id="83" name="Grafik 82" descr="1899_Eröffnung DEK.PNG"/>
          <p:cNvPicPr>
            <a:picLocks noChangeAspect="1"/>
          </p:cNvPicPr>
          <p:nvPr/>
        </p:nvPicPr>
        <p:blipFill>
          <a:blip r:embed="rId4" cstate="print"/>
          <a:srcRect r="1794"/>
          <a:stretch>
            <a:fillRect/>
          </a:stretch>
        </p:blipFill>
        <p:spPr>
          <a:xfrm>
            <a:off x="6876256" y="4797152"/>
            <a:ext cx="1675453" cy="1246243"/>
          </a:xfrm>
          <a:prstGeom prst="rect">
            <a:avLst/>
          </a:prstGeom>
          <a:ln w="19050">
            <a:solidFill>
              <a:srgbClr val="C0B59D"/>
            </a:solidFill>
          </a:ln>
        </p:spPr>
      </p:pic>
      <p:sp>
        <p:nvSpPr>
          <p:cNvPr id="98" name="Textfeld 97"/>
          <p:cNvSpPr txBox="1"/>
          <p:nvPr/>
        </p:nvSpPr>
        <p:spPr>
          <a:xfrm rot="5400000">
            <a:off x="8275724" y="4677708"/>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630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206388"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2" name="Textfeld 51"/>
          <p:cNvSpPr txBox="1"/>
          <p:nvPr/>
        </p:nvSpPr>
        <p:spPr>
          <a:xfrm>
            <a:off x="450253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4" name="Textfeld 53"/>
          <p:cNvSpPr txBox="1"/>
          <p:nvPr/>
        </p:nvSpPr>
        <p:spPr>
          <a:xfrm>
            <a:off x="515060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6" name="Textfeld 55"/>
          <p:cNvSpPr txBox="1"/>
          <p:nvPr/>
        </p:nvSpPr>
        <p:spPr>
          <a:xfrm>
            <a:off x="5870684"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58" name="Textfeld 57"/>
          <p:cNvSpPr txBox="1"/>
          <p:nvPr/>
        </p:nvSpPr>
        <p:spPr>
          <a:xfrm>
            <a:off x="651875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166828"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8690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1900 bis 1910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3855621"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1900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3972124"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4213121"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1910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1910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1900 bis 1910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1900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2915816"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148" name="Eingekerbter Richtungspfeil 147"/>
          <p:cNvSpPr/>
          <p:nvPr/>
        </p:nvSpPr>
        <p:spPr>
          <a:xfrm>
            <a:off x="2123728" y="3933056"/>
            <a:ext cx="1800200" cy="93610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35" name="Gerade Verbindung 34"/>
          <p:cNvCxnSpPr/>
          <p:nvPr/>
        </p:nvCxnSpPr>
        <p:spPr>
          <a:xfrm>
            <a:off x="1052513" y="2905125"/>
            <a:ext cx="1233488" cy="714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1905</a:t>
            </a:r>
            <a:endParaRPr lang="de-DE" sz="2400" b="1" dirty="0">
              <a:solidFill>
                <a:srgbClr val="3B3398"/>
              </a:solidFill>
            </a:endParaRPr>
          </a:p>
        </p:txBody>
      </p:sp>
      <p:cxnSp>
        <p:nvCxnSpPr>
          <p:cNvPr id="76" name="Gerade Verbindung 75"/>
          <p:cNvCxnSpPr/>
          <p:nvPr/>
        </p:nvCxnSpPr>
        <p:spPr>
          <a:xfrm>
            <a:off x="4499992" y="3140968"/>
            <a:ext cx="360040"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flipV="1">
            <a:off x="2263204" y="2559844"/>
            <a:ext cx="218059" cy="151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5364088" y="2442407"/>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4412074" y="2437717"/>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0" name="Gerade Verbindung 89"/>
          <p:cNvCxnSpPr/>
          <p:nvPr/>
        </p:nvCxnSpPr>
        <p:spPr>
          <a:xfrm flipV="1">
            <a:off x="1043608" y="2902744"/>
            <a:ext cx="18430" cy="110232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2431959" y="491750"/>
            <a:ext cx="684803" cy="1301264"/>
          </a:xfrm>
          <a:prstGeom prst="rect">
            <a:avLst/>
          </a:prstGeom>
          <a:noFill/>
        </p:spPr>
        <p:txBody>
          <a:bodyPr vert="vert270" wrap="square" rtlCol="0">
            <a:spAutoFit/>
          </a:bodyPr>
          <a:lstStyle/>
          <a:p>
            <a:pPr>
              <a:lnSpc>
                <a:spcPts val="1300"/>
              </a:lnSpc>
            </a:pPr>
            <a:r>
              <a:rPr lang="de-DE" sz="1400" b="1" dirty="0" smtClean="0">
                <a:solidFill>
                  <a:srgbClr val="C0B59D"/>
                </a:solidFill>
              </a:rPr>
              <a:t>1903/1904</a:t>
            </a:r>
            <a:endParaRPr lang="de-DE" sz="1400" dirty="0" smtClean="0">
              <a:solidFill>
                <a:srgbClr val="C0B59D"/>
              </a:solidFill>
            </a:endParaRPr>
          </a:p>
          <a:p>
            <a:pPr>
              <a:lnSpc>
                <a:spcPts val="1300"/>
              </a:lnSpc>
            </a:pPr>
            <a:r>
              <a:rPr lang="de-DE" sz="1400" dirty="0" smtClean="0">
                <a:solidFill>
                  <a:srgbClr val="C0B59D"/>
                </a:solidFill>
              </a:rPr>
              <a:t>Britischer Tibet-</a:t>
            </a:r>
          </a:p>
          <a:p>
            <a:pPr>
              <a:lnSpc>
                <a:spcPts val="1300"/>
              </a:lnSpc>
            </a:pPr>
            <a:r>
              <a:rPr lang="de-DE" sz="1400" dirty="0" err="1" smtClean="0">
                <a:solidFill>
                  <a:srgbClr val="C0B59D"/>
                </a:solidFill>
              </a:rPr>
              <a:t>feldzug</a:t>
            </a:r>
            <a:r>
              <a:rPr lang="de-DE" sz="1400" dirty="0" smtClean="0">
                <a:solidFill>
                  <a:srgbClr val="C0B59D"/>
                </a:solidFill>
              </a:rPr>
              <a:t> </a:t>
            </a:r>
          </a:p>
        </p:txBody>
      </p:sp>
      <p:sp>
        <p:nvSpPr>
          <p:cNvPr id="38" name="Textfeld 37"/>
          <p:cNvSpPr txBox="1"/>
          <p:nvPr/>
        </p:nvSpPr>
        <p:spPr>
          <a:xfrm rot="5400000">
            <a:off x="3419872" y="735821"/>
            <a:ext cx="518091" cy="1517288"/>
          </a:xfrm>
          <a:prstGeom prst="rect">
            <a:avLst/>
          </a:prstGeom>
          <a:noFill/>
        </p:spPr>
        <p:txBody>
          <a:bodyPr vert="vert270" wrap="square" rtlCol="0">
            <a:spAutoFit/>
          </a:bodyPr>
          <a:lstStyle/>
          <a:p>
            <a:pPr>
              <a:lnSpc>
                <a:spcPts val="1300"/>
              </a:lnSpc>
            </a:pPr>
            <a:r>
              <a:rPr lang="de-DE" sz="1400" b="1" dirty="0" smtClean="0">
                <a:solidFill>
                  <a:srgbClr val="C0B59D"/>
                </a:solidFill>
              </a:rPr>
              <a:t>1904 </a:t>
            </a:r>
            <a:r>
              <a:rPr lang="de-DE" sz="1400" dirty="0" smtClean="0">
                <a:solidFill>
                  <a:srgbClr val="C0B59D"/>
                </a:solidFill>
              </a:rPr>
              <a:t>Kinderschutz-</a:t>
            </a:r>
          </a:p>
          <a:p>
            <a:pPr>
              <a:lnSpc>
                <a:spcPts val="1300"/>
              </a:lnSpc>
            </a:pPr>
            <a:r>
              <a:rPr lang="de-DE" sz="1400" dirty="0" smtClean="0">
                <a:solidFill>
                  <a:srgbClr val="C0B59D"/>
                </a:solidFill>
              </a:rPr>
              <a:t>gesetzt tritt in Kraft</a:t>
            </a:r>
          </a:p>
        </p:txBody>
      </p:sp>
      <p:sp>
        <p:nvSpPr>
          <p:cNvPr id="39" name="Textfeld 38"/>
          <p:cNvSpPr txBox="1"/>
          <p:nvPr/>
        </p:nvSpPr>
        <p:spPr>
          <a:xfrm rot="5400000">
            <a:off x="845767" y="3818257"/>
            <a:ext cx="369332" cy="602413"/>
          </a:xfrm>
          <a:prstGeom prst="rect">
            <a:avLst/>
          </a:prstGeom>
          <a:noFill/>
        </p:spPr>
        <p:txBody>
          <a:bodyPr vert="vert270" wrap="square" rtlCol="0">
            <a:spAutoFit/>
          </a:bodyPr>
          <a:lstStyle/>
          <a:p>
            <a:pPr algn="ctr"/>
            <a:r>
              <a:rPr lang="de-DE" sz="1200" b="1" dirty="0" smtClean="0">
                <a:solidFill>
                  <a:srgbClr val="39368A"/>
                </a:solidFill>
              </a:rPr>
              <a:t>1901</a:t>
            </a:r>
            <a:endParaRPr lang="de-DE" sz="1200" b="1" dirty="0">
              <a:solidFill>
                <a:srgbClr val="39368A"/>
              </a:solidFill>
            </a:endParaRPr>
          </a:p>
        </p:txBody>
      </p:sp>
      <p:sp>
        <p:nvSpPr>
          <p:cNvPr id="44" name="Textfeld 43"/>
          <p:cNvSpPr txBox="1"/>
          <p:nvPr/>
        </p:nvSpPr>
        <p:spPr>
          <a:xfrm rot="5400000">
            <a:off x="2816333" y="3744508"/>
            <a:ext cx="369332" cy="602413"/>
          </a:xfrm>
          <a:prstGeom prst="rect">
            <a:avLst/>
          </a:prstGeom>
          <a:noFill/>
        </p:spPr>
        <p:txBody>
          <a:bodyPr vert="vert270" wrap="square" rtlCol="0">
            <a:spAutoFit/>
          </a:bodyPr>
          <a:lstStyle/>
          <a:p>
            <a:pPr algn="ctr"/>
            <a:r>
              <a:rPr lang="de-DE" sz="1200" b="1" dirty="0" smtClean="0">
                <a:solidFill>
                  <a:srgbClr val="39368A"/>
                </a:solidFill>
              </a:rPr>
              <a:t>1902</a:t>
            </a:r>
            <a:endParaRPr lang="de-DE" sz="1200" b="1" dirty="0">
              <a:solidFill>
                <a:srgbClr val="39368A"/>
              </a:solidFill>
            </a:endParaRPr>
          </a:p>
        </p:txBody>
      </p:sp>
      <p:sp>
        <p:nvSpPr>
          <p:cNvPr id="36" name="Textfeld 35"/>
          <p:cNvSpPr txBox="1"/>
          <p:nvPr/>
        </p:nvSpPr>
        <p:spPr>
          <a:xfrm rot="5400000">
            <a:off x="3296055" y="1250497"/>
            <a:ext cx="684803" cy="1445280"/>
          </a:xfrm>
          <a:prstGeom prst="rect">
            <a:avLst/>
          </a:prstGeom>
          <a:noFill/>
        </p:spPr>
        <p:txBody>
          <a:bodyPr vert="vert270" wrap="square" rtlCol="0">
            <a:spAutoFit/>
          </a:bodyPr>
          <a:lstStyle/>
          <a:p>
            <a:pPr>
              <a:lnSpc>
                <a:spcPts val="1300"/>
              </a:lnSpc>
            </a:pPr>
            <a:r>
              <a:rPr lang="de-DE" sz="1400" b="1" dirty="0" smtClean="0">
                <a:solidFill>
                  <a:srgbClr val="C0B59D"/>
                </a:solidFill>
              </a:rPr>
              <a:t>1904 </a:t>
            </a:r>
            <a:r>
              <a:rPr lang="de-DE" sz="1400" dirty="0" smtClean="0">
                <a:solidFill>
                  <a:srgbClr val="C0B59D"/>
                </a:solidFill>
              </a:rPr>
              <a:t>Wiederwahl </a:t>
            </a:r>
          </a:p>
          <a:p>
            <a:pPr>
              <a:lnSpc>
                <a:spcPts val="1300"/>
              </a:lnSpc>
            </a:pPr>
            <a:r>
              <a:rPr lang="de-DE" sz="1400" dirty="0" smtClean="0">
                <a:solidFill>
                  <a:srgbClr val="C0B59D"/>
                </a:solidFill>
              </a:rPr>
              <a:t>Von Theodore </a:t>
            </a:r>
          </a:p>
          <a:p>
            <a:pPr>
              <a:lnSpc>
                <a:spcPts val="1300"/>
              </a:lnSpc>
            </a:pPr>
            <a:r>
              <a:rPr lang="de-DE" sz="1400" dirty="0" smtClean="0">
                <a:solidFill>
                  <a:srgbClr val="C0B59D"/>
                </a:solidFill>
              </a:rPr>
              <a:t>Roosevelt</a:t>
            </a:r>
          </a:p>
        </p:txBody>
      </p:sp>
      <p:sp>
        <p:nvSpPr>
          <p:cNvPr id="47" name="Textfeld 46"/>
          <p:cNvSpPr txBox="1"/>
          <p:nvPr/>
        </p:nvSpPr>
        <p:spPr>
          <a:xfrm rot="5400000">
            <a:off x="4850454" y="395086"/>
            <a:ext cx="518091" cy="1373272"/>
          </a:xfrm>
          <a:prstGeom prst="rect">
            <a:avLst/>
          </a:prstGeom>
          <a:noFill/>
        </p:spPr>
        <p:txBody>
          <a:bodyPr vert="vert270" wrap="square" rtlCol="0">
            <a:spAutoFit/>
          </a:bodyPr>
          <a:lstStyle/>
          <a:p>
            <a:pPr>
              <a:lnSpc>
                <a:spcPts val="1300"/>
              </a:lnSpc>
            </a:pPr>
            <a:r>
              <a:rPr lang="de-DE" sz="1400" b="1" dirty="0" smtClean="0">
                <a:solidFill>
                  <a:srgbClr val="C0B59D"/>
                </a:solidFill>
              </a:rPr>
              <a:t>1905 </a:t>
            </a:r>
            <a:r>
              <a:rPr lang="de-DE" sz="1400" dirty="0" smtClean="0">
                <a:solidFill>
                  <a:srgbClr val="C0B59D"/>
                </a:solidFill>
              </a:rPr>
              <a:t>Russische </a:t>
            </a:r>
          </a:p>
          <a:p>
            <a:pPr>
              <a:lnSpc>
                <a:spcPts val="1300"/>
              </a:lnSpc>
            </a:pPr>
            <a:r>
              <a:rPr lang="de-DE" sz="1400" dirty="0" smtClean="0">
                <a:solidFill>
                  <a:srgbClr val="C0B59D"/>
                </a:solidFill>
              </a:rPr>
              <a:t>Revolution</a:t>
            </a:r>
          </a:p>
        </p:txBody>
      </p:sp>
      <p:sp>
        <p:nvSpPr>
          <p:cNvPr id="48" name="Textfeld 47"/>
          <p:cNvSpPr txBox="1"/>
          <p:nvPr/>
        </p:nvSpPr>
        <p:spPr>
          <a:xfrm rot="5400000">
            <a:off x="5739206" y="923798"/>
            <a:ext cx="684803" cy="1301264"/>
          </a:xfrm>
          <a:prstGeom prst="rect">
            <a:avLst/>
          </a:prstGeom>
          <a:noFill/>
        </p:spPr>
        <p:txBody>
          <a:bodyPr vert="vert270" wrap="square" rtlCol="0">
            <a:spAutoFit/>
          </a:bodyPr>
          <a:lstStyle/>
          <a:p>
            <a:pPr>
              <a:lnSpc>
                <a:spcPts val="1300"/>
              </a:lnSpc>
            </a:pPr>
            <a:r>
              <a:rPr lang="de-DE" sz="1400" b="1" dirty="0" smtClean="0">
                <a:solidFill>
                  <a:srgbClr val="C0B59D"/>
                </a:solidFill>
              </a:rPr>
              <a:t>1907 </a:t>
            </a:r>
            <a:r>
              <a:rPr lang="de-DE" sz="1400" dirty="0" smtClean="0">
                <a:solidFill>
                  <a:srgbClr val="C0B59D"/>
                </a:solidFill>
              </a:rPr>
              <a:t>Bauern-</a:t>
            </a:r>
          </a:p>
          <a:p>
            <a:pPr>
              <a:lnSpc>
                <a:spcPts val="1300"/>
              </a:lnSpc>
            </a:pPr>
            <a:r>
              <a:rPr lang="de-DE" sz="1400" dirty="0" smtClean="0">
                <a:solidFill>
                  <a:srgbClr val="C0B59D"/>
                </a:solidFill>
              </a:rPr>
              <a:t>aufstand in </a:t>
            </a:r>
          </a:p>
          <a:p>
            <a:pPr>
              <a:lnSpc>
                <a:spcPts val="1300"/>
              </a:lnSpc>
            </a:pPr>
            <a:r>
              <a:rPr lang="de-DE" sz="1400" dirty="0" smtClean="0">
                <a:solidFill>
                  <a:srgbClr val="C0B59D"/>
                </a:solidFill>
              </a:rPr>
              <a:t>Rumänien</a:t>
            </a:r>
          </a:p>
        </p:txBody>
      </p:sp>
      <p:sp>
        <p:nvSpPr>
          <p:cNvPr id="56" name="Eingekerbter Richtungspfeil 55"/>
          <p:cNvSpPr/>
          <p:nvPr/>
        </p:nvSpPr>
        <p:spPr>
          <a:xfrm>
            <a:off x="107505" y="4006805"/>
            <a:ext cx="1872208" cy="792088"/>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8" name="Textfeld 57"/>
          <p:cNvSpPr txBox="1"/>
          <p:nvPr/>
        </p:nvSpPr>
        <p:spPr>
          <a:xfrm rot="5400000">
            <a:off x="858942" y="3327375"/>
            <a:ext cx="369332" cy="1872208"/>
          </a:xfrm>
          <a:prstGeom prst="rect">
            <a:avLst/>
          </a:prstGeom>
          <a:noFill/>
        </p:spPr>
        <p:txBody>
          <a:bodyPr vert="vert270" wrap="square" rtlCol="0">
            <a:spAutoFit/>
          </a:bodyPr>
          <a:lstStyle/>
          <a:p>
            <a:pPr algn="ctr"/>
            <a:r>
              <a:rPr lang="de-DE" sz="1200" b="1" dirty="0" smtClean="0">
                <a:solidFill>
                  <a:srgbClr val="39368A"/>
                </a:solidFill>
              </a:rPr>
              <a:t>Kein Bußgeld mehr</a:t>
            </a:r>
            <a:endParaRPr lang="de-DE" sz="1200" b="1" dirty="0">
              <a:solidFill>
                <a:srgbClr val="39368A"/>
              </a:solidFill>
            </a:endParaRPr>
          </a:p>
        </p:txBody>
      </p:sp>
      <p:sp>
        <p:nvSpPr>
          <p:cNvPr id="59" name="Textfeld 58"/>
          <p:cNvSpPr txBox="1"/>
          <p:nvPr/>
        </p:nvSpPr>
        <p:spPr>
          <a:xfrm rot="5400000">
            <a:off x="694599" y="3656055"/>
            <a:ext cx="646331" cy="1779879"/>
          </a:xfrm>
          <a:prstGeom prst="rect">
            <a:avLst/>
          </a:prstGeom>
          <a:noFill/>
        </p:spPr>
        <p:txBody>
          <a:bodyPr vert="vert270" wrap="square" rtlCol="0">
            <a:spAutoFit/>
          </a:bodyPr>
          <a:lstStyle/>
          <a:p>
            <a:pPr algn="just"/>
            <a:r>
              <a:rPr lang="de-DE" sz="1000" dirty="0" smtClean="0">
                <a:solidFill>
                  <a:srgbClr val="3B3398"/>
                </a:solidFill>
              </a:rPr>
              <a:t>An der Emsbrücke Schöneflieht wird kein Bußgeld mehr erhoben.</a:t>
            </a:r>
          </a:p>
        </p:txBody>
      </p:sp>
      <p:sp>
        <p:nvSpPr>
          <p:cNvPr id="60" name="Textfeld 59"/>
          <p:cNvSpPr txBox="1"/>
          <p:nvPr/>
        </p:nvSpPr>
        <p:spPr>
          <a:xfrm rot="5400000">
            <a:off x="845767" y="4824628"/>
            <a:ext cx="369332" cy="602413"/>
          </a:xfrm>
          <a:prstGeom prst="rect">
            <a:avLst/>
          </a:prstGeom>
          <a:noFill/>
        </p:spPr>
        <p:txBody>
          <a:bodyPr vert="vert270" wrap="square" rtlCol="0">
            <a:spAutoFit/>
          </a:bodyPr>
          <a:lstStyle/>
          <a:p>
            <a:pPr algn="ctr"/>
            <a:r>
              <a:rPr lang="de-DE" sz="1200" b="1" dirty="0" smtClean="0">
                <a:solidFill>
                  <a:srgbClr val="39368A"/>
                </a:solidFill>
              </a:rPr>
              <a:t>1901</a:t>
            </a:r>
            <a:endParaRPr lang="de-DE" sz="1200" b="1" dirty="0">
              <a:solidFill>
                <a:srgbClr val="39368A"/>
              </a:solidFill>
            </a:endParaRPr>
          </a:p>
        </p:txBody>
      </p:sp>
      <p:sp>
        <p:nvSpPr>
          <p:cNvPr id="62" name="Eingekerbter Richtungspfeil 61"/>
          <p:cNvSpPr/>
          <p:nvPr/>
        </p:nvSpPr>
        <p:spPr>
          <a:xfrm>
            <a:off x="107504" y="5013176"/>
            <a:ext cx="1872208" cy="86409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3" name="Textfeld 62"/>
          <p:cNvSpPr txBox="1"/>
          <p:nvPr/>
        </p:nvSpPr>
        <p:spPr>
          <a:xfrm rot="5400000">
            <a:off x="766608" y="4426079"/>
            <a:ext cx="553998" cy="1872208"/>
          </a:xfrm>
          <a:prstGeom prst="rect">
            <a:avLst/>
          </a:prstGeom>
          <a:noFill/>
        </p:spPr>
        <p:txBody>
          <a:bodyPr vert="vert270" wrap="square" rtlCol="0">
            <a:spAutoFit/>
          </a:bodyPr>
          <a:lstStyle/>
          <a:p>
            <a:pPr algn="ctr"/>
            <a:r>
              <a:rPr lang="de-DE" sz="1200" b="1" dirty="0" smtClean="0">
                <a:solidFill>
                  <a:srgbClr val="39368A"/>
                </a:solidFill>
              </a:rPr>
              <a:t>Eröffnung der Teutoburger Waldeisenbahn</a:t>
            </a:r>
            <a:endParaRPr lang="de-DE" sz="1200" b="1" dirty="0">
              <a:solidFill>
                <a:srgbClr val="39368A"/>
              </a:solidFill>
            </a:endParaRPr>
          </a:p>
        </p:txBody>
      </p:sp>
      <p:sp>
        <p:nvSpPr>
          <p:cNvPr id="65" name="Textfeld 64"/>
          <p:cNvSpPr txBox="1"/>
          <p:nvPr/>
        </p:nvSpPr>
        <p:spPr>
          <a:xfrm rot="5400000">
            <a:off x="797385" y="4755342"/>
            <a:ext cx="492443" cy="1872207"/>
          </a:xfrm>
          <a:prstGeom prst="rect">
            <a:avLst/>
          </a:prstGeom>
          <a:noFill/>
        </p:spPr>
        <p:txBody>
          <a:bodyPr vert="vert270" wrap="square" rtlCol="0">
            <a:spAutoFit/>
          </a:bodyPr>
          <a:lstStyle/>
          <a:p>
            <a:pPr algn="just"/>
            <a:r>
              <a:rPr lang="de-DE" sz="1000" dirty="0" smtClean="0">
                <a:solidFill>
                  <a:srgbClr val="3B3398"/>
                </a:solidFill>
              </a:rPr>
              <a:t>17.01.1902 Einstellung der Postkutsche.</a:t>
            </a:r>
          </a:p>
        </p:txBody>
      </p:sp>
      <p:sp>
        <p:nvSpPr>
          <p:cNvPr id="66" name="Textfeld 65"/>
          <p:cNvSpPr txBox="1"/>
          <p:nvPr/>
        </p:nvSpPr>
        <p:spPr>
          <a:xfrm rot="5400000">
            <a:off x="2710825" y="3345960"/>
            <a:ext cx="553998" cy="1872208"/>
          </a:xfrm>
          <a:prstGeom prst="rect">
            <a:avLst/>
          </a:prstGeom>
          <a:noFill/>
        </p:spPr>
        <p:txBody>
          <a:bodyPr vert="vert270" wrap="square" rtlCol="0">
            <a:spAutoFit/>
          </a:bodyPr>
          <a:lstStyle/>
          <a:p>
            <a:pPr algn="ctr"/>
            <a:r>
              <a:rPr lang="de-DE" sz="1200" b="1" dirty="0" smtClean="0">
                <a:solidFill>
                  <a:srgbClr val="39368A"/>
                </a:solidFill>
              </a:rPr>
              <a:t>Eröffnung der Westfälischen Nordbahn</a:t>
            </a:r>
            <a:endParaRPr lang="de-DE" sz="1200" b="1" dirty="0">
              <a:solidFill>
                <a:srgbClr val="39368A"/>
              </a:solidFill>
            </a:endParaRPr>
          </a:p>
        </p:txBody>
      </p:sp>
      <p:sp>
        <p:nvSpPr>
          <p:cNvPr id="69" name="Textfeld 68"/>
          <p:cNvSpPr txBox="1"/>
          <p:nvPr/>
        </p:nvSpPr>
        <p:spPr>
          <a:xfrm rot="5400000">
            <a:off x="2759752" y="3729080"/>
            <a:ext cx="507831" cy="1779879"/>
          </a:xfrm>
          <a:prstGeom prst="rect">
            <a:avLst/>
          </a:prstGeom>
          <a:noFill/>
        </p:spPr>
        <p:txBody>
          <a:bodyPr vert="vert270" wrap="square" rtlCol="0">
            <a:spAutoFit/>
          </a:bodyPr>
          <a:lstStyle/>
          <a:p>
            <a:pPr algn="just"/>
            <a:r>
              <a:rPr lang="de-DE" sz="1050" dirty="0" smtClean="0">
                <a:solidFill>
                  <a:srgbClr val="3B3398"/>
                </a:solidFill>
              </a:rPr>
              <a:t>Der Bahnbetrieb wird 1972 eingestellt.</a:t>
            </a:r>
          </a:p>
        </p:txBody>
      </p:sp>
      <p:sp>
        <p:nvSpPr>
          <p:cNvPr id="72" name="Textfeld 71"/>
          <p:cNvSpPr txBox="1"/>
          <p:nvPr/>
        </p:nvSpPr>
        <p:spPr>
          <a:xfrm rot="5400000">
            <a:off x="3001443" y="4896636"/>
            <a:ext cx="369332" cy="602413"/>
          </a:xfrm>
          <a:prstGeom prst="rect">
            <a:avLst/>
          </a:prstGeom>
          <a:noFill/>
        </p:spPr>
        <p:txBody>
          <a:bodyPr vert="vert270" wrap="square" rtlCol="0">
            <a:spAutoFit/>
          </a:bodyPr>
          <a:lstStyle/>
          <a:p>
            <a:pPr algn="ctr"/>
            <a:r>
              <a:rPr lang="de-DE" sz="1200" b="1" dirty="0" smtClean="0">
                <a:solidFill>
                  <a:srgbClr val="39368A"/>
                </a:solidFill>
              </a:rPr>
              <a:t>1904</a:t>
            </a:r>
            <a:endParaRPr lang="de-DE" sz="1200" b="1" dirty="0">
              <a:solidFill>
                <a:srgbClr val="39368A"/>
              </a:solidFill>
            </a:endParaRPr>
          </a:p>
        </p:txBody>
      </p:sp>
      <p:sp>
        <p:nvSpPr>
          <p:cNvPr id="73" name="Eingekerbter Richtungspfeil 72"/>
          <p:cNvSpPr/>
          <p:nvPr/>
        </p:nvSpPr>
        <p:spPr>
          <a:xfrm>
            <a:off x="2263181" y="5085184"/>
            <a:ext cx="1872208" cy="718339"/>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74" name="Textfeld 73"/>
          <p:cNvSpPr txBox="1"/>
          <p:nvPr/>
        </p:nvSpPr>
        <p:spPr>
          <a:xfrm rot="5400000">
            <a:off x="2829952" y="4588679"/>
            <a:ext cx="738664" cy="1872208"/>
          </a:xfrm>
          <a:prstGeom prst="rect">
            <a:avLst/>
          </a:prstGeom>
          <a:noFill/>
        </p:spPr>
        <p:txBody>
          <a:bodyPr vert="vert270" wrap="square" rtlCol="0">
            <a:spAutoFit/>
          </a:bodyPr>
          <a:lstStyle/>
          <a:p>
            <a:pPr algn="ctr"/>
            <a:r>
              <a:rPr lang="de-DE" sz="1200" b="1" dirty="0" smtClean="0">
                <a:solidFill>
                  <a:srgbClr val="39368A"/>
                </a:solidFill>
              </a:rPr>
              <a:t>Fertigstellung der Chaussee von Rheine nach Dreierwalde</a:t>
            </a:r>
            <a:endParaRPr lang="de-DE" sz="1200" b="1" dirty="0">
              <a:solidFill>
                <a:srgbClr val="39368A"/>
              </a:solidFill>
            </a:endParaRPr>
          </a:p>
        </p:txBody>
      </p:sp>
      <p:sp>
        <p:nvSpPr>
          <p:cNvPr id="83" name="Textfeld 82"/>
          <p:cNvSpPr txBox="1"/>
          <p:nvPr/>
        </p:nvSpPr>
        <p:spPr>
          <a:xfrm rot="5400000">
            <a:off x="4806207" y="3860182"/>
            <a:ext cx="369332" cy="602413"/>
          </a:xfrm>
          <a:prstGeom prst="rect">
            <a:avLst/>
          </a:prstGeom>
          <a:noFill/>
        </p:spPr>
        <p:txBody>
          <a:bodyPr vert="vert270" wrap="square" rtlCol="0">
            <a:spAutoFit/>
          </a:bodyPr>
          <a:lstStyle/>
          <a:p>
            <a:pPr algn="ctr"/>
            <a:r>
              <a:rPr lang="de-DE" sz="1200" b="1" dirty="0" smtClean="0">
                <a:solidFill>
                  <a:srgbClr val="39368A"/>
                </a:solidFill>
              </a:rPr>
              <a:t>1905</a:t>
            </a:r>
            <a:endParaRPr lang="de-DE" sz="1200" b="1" dirty="0">
              <a:solidFill>
                <a:srgbClr val="39368A"/>
              </a:solidFill>
            </a:endParaRPr>
          </a:p>
        </p:txBody>
      </p:sp>
      <p:sp>
        <p:nvSpPr>
          <p:cNvPr id="84" name="Eingekerbter Richtungspfeil 83"/>
          <p:cNvSpPr/>
          <p:nvPr/>
        </p:nvSpPr>
        <p:spPr>
          <a:xfrm>
            <a:off x="4067944" y="4067779"/>
            <a:ext cx="1872208" cy="792088"/>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8" name="Textfeld 87"/>
          <p:cNvSpPr txBox="1"/>
          <p:nvPr/>
        </p:nvSpPr>
        <p:spPr>
          <a:xfrm rot="5400000">
            <a:off x="4727049" y="3440033"/>
            <a:ext cx="553998" cy="1872208"/>
          </a:xfrm>
          <a:prstGeom prst="rect">
            <a:avLst/>
          </a:prstGeom>
          <a:noFill/>
        </p:spPr>
        <p:txBody>
          <a:bodyPr vert="vert270" wrap="square" rtlCol="0">
            <a:spAutoFit/>
          </a:bodyPr>
          <a:lstStyle/>
          <a:p>
            <a:pPr algn="ctr"/>
            <a:r>
              <a:rPr lang="de-DE" sz="1200" b="1" dirty="0" smtClean="0">
                <a:solidFill>
                  <a:srgbClr val="39368A"/>
                </a:solidFill>
              </a:rPr>
              <a:t>Eröffnung der </a:t>
            </a:r>
            <a:r>
              <a:rPr lang="de-DE" sz="1200" b="1" dirty="0" err="1" smtClean="0">
                <a:solidFill>
                  <a:srgbClr val="39368A"/>
                </a:solidFill>
              </a:rPr>
              <a:t>Tecklenburger</a:t>
            </a:r>
            <a:r>
              <a:rPr lang="de-DE" sz="1200" b="1" dirty="0" smtClean="0">
                <a:solidFill>
                  <a:srgbClr val="39368A"/>
                </a:solidFill>
              </a:rPr>
              <a:t> Nordbahn</a:t>
            </a:r>
            <a:endParaRPr lang="de-DE" sz="1200" b="1" dirty="0">
              <a:solidFill>
                <a:srgbClr val="39368A"/>
              </a:solidFill>
            </a:endParaRPr>
          </a:p>
        </p:txBody>
      </p:sp>
      <p:sp>
        <p:nvSpPr>
          <p:cNvPr id="89" name="Textfeld 88"/>
          <p:cNvSpPr txBox="1"/>
          <p:nvPr/>
        </p:nvSpPr>
        <p:spPr>
          <a:xfrm rot="5400000">
            <a:off x="4731983" y="3805007"/>
            <a:ext cx="492443" cy="1779879"/>
          </a:xfrm>
          <a:prstGeom prst="rect">
            <a:avLst/>
          </a:prstGeom>
          <a:noFill/>
        </p:spPr>
        <p:txBody>
          <a:bodyPr vert="vert270" wrap="square" rtlCol="0">
            <a:spAutoFit/>
          </a:bodyPr>
          <a:lstStyle/>
          <a:p>
            <a:pPr algn="just"/>
            <a:r>
              <a:rPr lang="de-DE" sz="1000" dirty="0" smtClean="0">
                <a:solidFill>
                  <a:srgbClr val="3B3398"/>
                </a:solidFill>
              </a:rPr>
              <a:t>Eröffnung der Kleinbahnstrecke </a:t>
            </a:r>
            <a:r>
              <a:rPr lang="de-DE" sz="1000" dirty="0" err="1" smtClean="0">
                <a:solidFill>
                  <a:srgbClr val="3B3398"/>
                </a:solidFill>
              </a:rPr>
              <a:t>Piesberg</a:t>
            </a:r>
            <a:r>
              <a:rPr lang="de-DE" sz="1000" dirty="0" smtClean="0">
                <a:solidFill>
                  <a:srgbClr val="3B3398"/>
                </a:solidFill>
              </a:rPr>
              <a:t>-Rheine.</a:t>
            </a:r>
          </a:p>
        </p:txBody>
      </p:sp>
      <p:sp>
        <p:nvSpPr>
          <p:cNvPr id="92" name="Textfeld 91"/>
          <p:cNvSpPr txBox="1"/>
          <p:nvPr/>
        </p:nvSpPr>
        <p:spPr>
          <a:xfrm rot="5400000">
            <a:off x="7928901" y="2808404"/>
            <a:ext cx="369332" cy="602413"/>
          </a:xfrm>
          <a:prstGeom prst="rect">
            <a:avLst/>
          </a:prstGeom>
          <a:noFill/>
        </p:spPr>
        <p:txBody>
          <a:bodyPr vert="vert270" wrap="square" rtlCol="0">
            <a:spAutoFit/>
          </a:bodyPr>
          <a:lstStyle/>
          <a:p>
            <a:pPr algn="ctr"/>
            <a:r>
              <a:rPr lang="de-DE" sz="1200" b="1" dirty="0" smtClean="0">
                <a:solidFill>
                  <a:srgbClr val="39368A"/>
                </a:solidFill>
              </a:rPr>
              <a:t>1907</a:t>
            </a:r>
            <a:endParaRPr lang="de-DE" sz="1200" b="1" dirty="0">
              <a:solidFill>
                <a:srgbClr val="39368A"/>
              </a:solidFill>
            </a:endParaRPr>
          </a:p>
        </p:txBody>
      </p:sp>
      <p:sp>
        <p:nvSpPr>
          <p:cNvPr id="94" name="Eingekerbter Richtungspfeil 93"/>
          <p:cNvSpPr/>
          <p:nvPr/>
        </p:nvSpPr>
        <p:spPr>
          <a:xfrm>
            <a:off x="7236296" y="2996952"/>
            <a:ext cx="1728192" cy="144016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95" name="Textfeld 94"/>
          <p:cNvSpPr txBox="1"/>
          <p:nvPr/>
        </p:nvSpPr>
        <p:spPr>
          <a:xfrm rot="5400000">
            <a:off x="7915726" y="2317522"/>
            <a:ext cx="369332" cy="1872208"/>
          </a:xfrm>
          <a:prstGeom prst="rect">
            <a:avLst/>
          </a:prstGeom>
          <a:noFill/>
        </p:spPr>
        <p:txBody>
          <a:bodyPr vert="vert270" wrap="square" rtlCol="0">
            <a:spAutoFit/>
          </a:bodyPr>
          <a:lstStyle/>
          <a:p>
            <a:pPr algn="ctr"/>
            <a:r>
              <a:rPr lang="de-DE" sz="1200" b="1" dirty="0" smtClean="0">
                <a:solidFill>
                  <a:srgbClr val="39368A"/>
                </a:solidFill>
              </a:rPr>
              <a:t>Kaiserbesuch</a:t>
            </a:r>
            <a:endParaRPr lang="de-DE" sz="1200" b="1" dirty="0">
              <a:solidFill>
                <a:srgbClr val="39368A"/>
              </a:solidFill>
            </a:endParaRPr>
          </a:p>
        </p:txBody>
      </p:sp>
      <p:sp>
        <p:nvSpPr>
          <p:cNvPr id="97" name="Rechteck 96"/>
          <p:cNvSpPr/>
          <p:nvPr/>
        </p:nvSpPr>
        <p:spPr>
          <a:xfrm>
            <a:off x="7236296" y="3284984"/>
            <a:ext cx="1728192" cy="1169551"/>
          </a:xfrm>
          <a:prstGeom prst="rect">
            <a:avLst/>
          </a:prstGeom>
        </p:spPr>
        <p:txBody>
          <a:bodyPr wrap="square">
            <a:spAutoFit/>
          </a:bodyPr>
          <a:lstStyle/>
          <a:p>
            <a:pPr algn="just"/>
            <a:r>
              <a:rPr lang="de-DE" sz="1000" dirty="0" smtClean="0">
                <a:solidFill>
                  <a:srgbClr val="3B3398"/>
                </a:solidFill>
              </a:rPr>
              <a:t>31.08. Kaiserbesuch, 200 Jahre gehört </a:t>
            </a:r>
            <a:r>
              <a:rPr lang="de-DE" sz="1000" dirty="0" err="1" smtClean="0">
                <a:solidFill>
                  <a:srgbClr val="3B3398"/>
                </a:solidFill>
              </a:rPr>
              <a:t>Tecklenburg</a:t>
            </a:r>
            <a:r>
              <a:rPr lang="de-DE" sz="1000" dirty="0" smtClean="0">
                <a:solidFill>
                  <a:srgbClr val="3B3398"/>
                </a:solidFill>
              </a:rPr>
              <a:t> zu Preußen; er war auf dem Wege zum Manöver und zur Gründung der „Westf. Wilhelms-Universität“ in Münster.</a:t>
            </a:r>
            <a:endParaRPr lang="de-DE" sz="1000" dirty="0">
              <a:solidFill>
                <a:srgbClr val="3B3398"/>
              </a:solidFill>
            </a:endParaRPr>
          </a:p>
        </p:txBody>
      </p:sp>
      <p:sp>
        <p:nvSpPr>
          <p:cNvPr id="99" name="Eingekerbter Richtungspfeil 98"/>
          <p:cNvSpPr/>
          <p:nvPr/>
        </p:nvSpPr>
        <p:spPr>
          <a:xfrm>
            <a:off x="4283968" y="4941168"/>
            <a:ext cx="2520280" cy="122413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00" name="Textfeld 99"/>
          <p:cNvSpPr txBox="1"/>
          <p:nvPr/>
        </p:nvSpPr>
        <p:spPr>
          <a:xfrm rot="5400000">
            <a:off x="5303113" y="4210055"/>
            <a:ext cx="553998" cy="1872208"/>
          </a:xfrm>
          <a:prstGeom prst="rect">
            <a:avLst/>
          </a:prstGeom>
          <a:noFill/>
        </p:spPr>
        <p:txBody>
          <a:bodyPr vert="vert270" wrap="square" rtlCol="0">
            <a:spAutoFit/>
          </a:bodyPr>
          <a:lstStyle/>
          <a:p>
            <a:pPr algn="ctr"/>
            <a:r>
              <a:rPr lang="de-DE" sz="1200" b="1" dirty="0" smtClean="0">
                <a:solidFill>
                  <a:srgbClr val="39368A"/>
                </a:solidFill>
              </a:rPr>
              <a:t>1907 Die Emsbrücke bei </a:t>
            </a:r>
            <a:r>
              <a:rPr lang="de-DE" sz="1200" b="1" dirty="0" err="1" smtClean="0">
                <a:solidFill>
                  <a:srgbClr val="39368A"/>
                </a:solidFill>
              </a:rPr>
              <a:t>Bisping</a:t>
            </a:r>
            <a:r>
              <a:rPr lang="de-DE" sz="1200" b="1" dirty="0" smtClean="0">
                <a:solidFill>
                  <a:srgbClr val="39368A"/>
                </a:solidFill>
              </a:rPr>
              <a:t>-Waldesruh</a:t>
            </a:r>
            <a:endParaRPr lang="de-DE" sz="1200" b="1" dirty="0">
              <a:solidFill>
                <a:srgbClr val="39368A"/>
              </a:solidFill>
            </a:endParaRPr>
          </a:p>
        </p:txBody>
      </p:sp>
      <p:sp>
        <p:nvSpPr>
          <p:cNvPr id="102" name="Textfeld 101"/>
          <p:cNvSpPr txBox="1"/>
          <p:nvPr/>
        </p:nvSpPr>
        <p:spPr>
          <a:xfrm>
            <a:off x="4283968" y="5303530"/>
            <a:ext cx="2520280" cy="1015663"/>
          </a:xfrm>
          <a:prstGeom prst="rect">
            <a:avLst/>
          </a:prstGeom>
          <a:noFill/>
        </p:spPr>
        <p:txBody>
          <a:bodyPr wrap="square" rtlCol="0">
            <a:spAutoFit/>
          </a:bodyPr>
          <a:lstStyle/>
          <a:p>
            <a:pPr algn="just"/>
            <a:r>
              <a:rPr lang="de-DE" sz="1000" dirty="0" smtClean="0">
                <a:solidFill>
                  <a:srgbClr val="39368A"/>
                </a:solidFill>
              </a:rPr>
              <a:t>Es war die erste Brücke zwischen Rheine und Greven. Vorher waren die einzigen Verbindungswege die Fähren Schipp-</a:t>
            </a:r>
            <a:r>
              <a:rPr lang="de-DE" sz="1000" dirty="0" err="1" smtClean="0">
                <a:solidFill>
                  <a:srgbClr val="39368A"/>
                </a:solidFill>
              </a:rPr>
              <a:t>hummert</a:t>
            </a:r>
            <a:r>
              <a:rPr lang="de-DE" sz="1000" dirty="0" smtClean="0">
                <a:solidFill>
                  <a:srgbClr val="39368A"/>
                </a:solidFill>
              </a:rPr>
              <a:t>, </a:t>
            </a:r>
            <a:r>
              <a:rPr lang="de-DE" sz="1000" dirty="0" err="1" smtClean="0">
                <a:solidFill>
                  <a:srgbClr val="39368A"/>
                </a:solidFill>
              </a:rPr>
              <a:t>Löbke</a:t>
            </a:r>
            <a:r>
              <a:rPr lang="de-DE" sz="1000" dirty="0" smtClean="0">
                <a:solidFill>
                  <a:srgbClr val="39368A"/>
                </a:solidFill>
              </a:rPr>
              <a:t>, </a:t>
            </a:r>
            <a:r>
              <a:rPr lang="de-DE" sz="1000" dirty="0" err="1" smtClean="0">
                <a:solidFill>
                  <a:srgbClr val="39368A"/>
                </a:solidFill>
              </a:rPr>
              <a:t>Kloppenborg</a:t>
            </a:r>
            <a:r>
              <a:rPr lang="de-DE" sz="1000" dirty="0" smtClean="0">
                <a:solidFill>
                  <a:srgbClr val="39368A"/>
                </a:solidFill>
              </a:rPr>
              <a:t> und Kortmann gewesen.</a:t>
            </a:r>
            <a:r>
              <a:rPr lang="de-DE" sz="1000" dirty="0" smtClean="0">
                <a:solidFill>
                  <a:srgbClr val="3B3398"/>
                </a:solidFill>
              </a:rPr>
              <a:t> </a:t>
            </a:r>
          </a:p>
          <a:p>
            <a:pPr algn="just"/>
            <a:endParaRPr lang="de-DE" sz="1000" dirty="0">
              <a:solidFill>
                <a:srgbClr val="39368A"/>
              </a:solidFill>
            </a:endParaRPr>
          </a:p>
        </p:txBody>
      </p:sp>
      <p:sp>
        <p:nvSpPr>
          <p:cNvPr id="103" name="Ellipse 102"/>
          <p:cNvSpPr/>
          <p:nvPr/>
        </p:nvSpPr>
        <p:spPr>
          <a:xfrm>
            <a:off x="2339752" y="2443327"/>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Ellipse 105"/>
          <p:cNvSpPr/>
          <p:nvPr/>
        </p:nvSpPr>
        <p:spPr>
          <a:xfrm>
            <a:off x="3923928" y="2443612"/>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Grafik 49" descr="1901_Greven_Brueckengeld_EmsbrueckeSchoeneflieth ca. 1910Stadtarchiv Greven ScanFRepro-129.jpg"/>
          <p:cNvPicPr>
            <a:picLocks noChangeAspect="1"/>
          </p:cNvPicPr>
          <p:nvPr/>
        </p:nvPicPr>
        <p:blipFill>
          <a:blip r:embed="rId2" cstate="print"/>
          <a:stretch>
            <a:fillRect/>
          </a:stretch>
        </p:blipFill>
        <p:spPr>
          <a:xfrm>
            <a:off x="323528" y="2995866"/>
            <a:ext cx="1440160" cy="937190"/>
          </a:xfrm>
          <a:prstGeom prst="rect">
            <a:avLst/>
          </a:prstGeom>
          <a:ln w="19050">
            <a:solidFill>
              <a:srgbClr val="C0B59D"/>
            </a:solidFill>
          </a:ln>
        </p:spPr>
      </p:pic>
      <p:cxnSp>
        <p:nvCxnSpPr>
          <p:cNvPr id="117" name="Gerade Verbindung 116"/>
          <p:cNvCxnSpPr>
            <a:endCxn id="56" idx="2"/>
          </p:cNvCxnSpPr>
          <p:nvPr/>
        </p:nvCxnSpPr>
        <p:spPr>
          <a:xfrm flipV="1">
            <a:off x="1042988" y="4798893"/>
            <a:ext cx="621" cy="22078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0" name="Gerade Verbindung 119"/>
          <p:cNvCxnSpPr/>
          <p:nvPr/>
        </p:nvCxnSpPr>
        <p:spPr>
          <a:xfrm flipV="1">
            <a:off x="3023691" y="2492897"/>
            <a:ext cx="2483" cy="144519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51" name="Grafik 50" descr="1902(1962)-Burgsteinfurt-Nordbahn-Stadtarchiv_Steinfurt_Bildersammlung_A86.jpg"/>
          <p:cNvPicPr>
            <a:picLocks noChangeAspect="1"/>
          </p:cNvPicPr>
          <p:nvPr/>
        </p:nvPicPr>
        <p:blipFill>
          <a:blip r:embed="rId3" cstate="print"/>
          <a:stretch>
            <a:fillRect/>
          </a:stretch>
        </p:blipFill>
        <p:spPr>
          <a:xfrm>
            <a:off x="2339752" y="2924944"/>
            <a:ext cx="1371600" cy="947004"/>
          </a:xfrm>
          <a:prstGeom prst="rect">
            <a:avLst/>
          </a:prstGeom>
          <a:ln w="19050">
            <a:solidFill>
              <a:srgbClr val="C0B59D"/>
            </a:solidFill>
          </a:ln>
        </p:spPr>
      </p:pic>
      <p:cxnSp>
        <p:nvCxnSpPr>
          <p:cNvPr id="122" name="Gerade Verbindung 121"/>
          <p:cNvCxnSpPr/>
          <p:nvPr/>
        </p:nvCxnSpPr>
        <p:spPr>
          <a:xfrm flipH="1" flipV="1">
            <a:off x="3990976" y="3126582"/>
            <a:ext cx="7143" cy="182165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4" name="Gerade Verbindung 123"/>
          <p:cNvCxnSpPr/>
          <p:nvPr/>
        </p:nvCxnSpPr>
        <p:spPr>
          <a:xfrm flipV="1">
            <a:off x="3194596" y="4943475"/>
            <a:ext cx="813048" cy="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5" name="Gerade Verbindung 124"/>
          <p:cNvCxnSpPr/>
          <p:nvPr/>
        </p:nvCxnSpPr>
        <p:spPr>
          <a:xfrm flipH="1" flipV="1">
            <a:off x="3204121" y="4945856"/>
            <a:ext cx="832" cy="13986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33" name="Gerade Verbindung 132"/>
          <p:cNvCxnSpPr/>
          <p:nvPr/>
        </p:nvCxnSpPr>
        <p:spPr>
          <a:xfrm flipV="1">
            <a:off x="4481513" y="2559844"/>
            <a:ext cx="535781" cy="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34" name="Gerade Verbindung 133"/>
          <p:cNvCxnSpPr>
            <a:stCxn id="84" idx="0"/>
          </p:cNvCxnSpPr>
          <p:nvPr/>
        </p:nvCxnSpPr>
        <p:spPr>
          <a:xfrm flipV="1">
            <a:off x="5004048" y="2547938"/>
            <a:ext cx="3721" cy="151984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52" name="Grafik 51" descr="1905 Rheine Kanalhafen Tecklenburger Nordbahn Stadtarchiv Rheine.jpg"/>
          <p:cNvPicPr>
            <a:picLocks noChangeAspect="1"/>
          </p:cNvPicPr>
          <p:nvPr/>
        </p:nvPicPr>
        <p:blipFill>
          <a:blip r:embed="rId4" cstate="print"/>
          <a:stretch>
            <a:fillRect/>
          </a:stretch>
        </p:blipFill>
        <p:spPr>
          <a:xfrm>
            <a:off x="4211960" y="2996952"/>
            <a:ext cx="1584176" cy="975007"/>
          </a:xfrm>
          <a:prstGeom prst="rect">
            <a:avLst/>
          </a:prstGeom>
          <a:ln w="19050">
            <a:solidFill>
              <a:srgbClr val="C0B59D"/>
            </a:solidFill>
          </a:ln>
        </p:spPr>
      </p:pic>
      <p:cxnSp>
        <p:nvCxnSpPr>
          <p:cNvPr id="137" name="Gerade Verbindung 136"/>
          <p:cNvCxnSpPr/>
          <p:nvPr/>
        </p:nvCxnSpPr>
        <p:spPr>
          <a:xfrm flipH="1" flipV="1">
            <a:off x="5469892" y="2537943"/>
            <a:ext cx="2220" cy="38861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39" name="Gerade Verbindung 138"/>
          <p:cNvCxnSpPr/>
          <p:nvPr/>
        </p:nvCxnSpPr>
        <p:spPr>
          <a:xfrm>
            <a:off x="5467350" y="2919413"/>
            <a:ext cx="583406" cy="238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40" name="Gerade Verbindung 139"/>
          <p:cNvCxnSpPr/>
          <p:nvPr/>
        </p:nvCxnSpPr>
        <p:spPr>
          <a:xfrm flipH="1" flipV="1">
            <a:off x="6041231" y="2912269"/>
            <a:ext cx="541" cy="203559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43" name="Gerade Verbindung 142"/>
          <p:cNvCxnSpPr/>
          <p:nvPr/>
        </p:nvCxnSpPr>
        <p:spPr>
          <a:xfrm>
            <a:off x="6046111" y="3456192"/>
            <a:ext cx="1197652" cy="1090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55" name="Grafik 54" descr="1907_Kreis_Kaiserbesuch_Durchfahrt durch Greven am 31.08.1907 Stadtarchiv Greven F1-1441jpg.jpg"/>
          <p:cNvPicPr>
            <a:picLocks noChangeAspect="1"/>
          </p:cNvPicPr>
          <p:nvPr/>
        </p:nvPicPr>
        <p:blipFill>
          <a:blip r:embed="rId5" cstate="print"/>
          <a:stretch>
            <a:fillRect/>
          </a:stretch>
        </p:blipFill>
        <p:spPr>
          <a:xfrm>
            <a:off x="6228184" y="2996952"/>
            <a:ext cx="922909" cy="1296144"/>
          </a:xfrm>
          <a:prstGeom prst="rect">
            <a:avLst/>
          </a:prstGeom>
          <a:ln w="19050">
            <a:solidFill>
              <a:srgbClr val="C0B59D"/>
            </a:solidFill>
          </a:ln>
        </p:spPr>
      </p:pic>
      <p:cxnSp>
        <p:nvCxnSpPr>
          <p:cNvPr id="82" name="Gerade Verbindung 81"/>
          <p:cNvCxnSpPr/>
          <p:nvPr/>
        </p:nvCxnSpPr>
        <p:spPr>
          <a:xfrm flipH="1" flipV="1">
            <a:off x="2271938" y="2553000"/>
            <a:ext cx="4537" cy="36641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flipH="1" flipV="1">
            <a:off x="4036892" y="2602809"/>
            <a:ext cx="6471" cy="54282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3993356" y="3138488"/>
            <a:ext cx="59532"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a:off x="6797098" y="5335123"/>
            <a:ext cx="1197652" cy="1090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53" name="Grafik 52" descr="1907_Emsdetten_Emsbrücke fertig gestellt_Schmitz.jpg"/>
          <p:cNvPicPr>
            <a:picLocks noChangeAspect="1"/>
          </p:cNvPicPr>
          <p:nvPr/>
        </p:nvPicPr>
        <p:blipFill>
          <a:blip r:embed="rId6" cstate="print"/>
          <a:stretch>
            <a:fillRect/>
          </a:stretch>
        </p:blipFill>
        <p:spPr>
          <a:xfrm>
            <a:off x="6876256" y="4647907"/>
            <a:ext cx="2123728" cy="1346607"/>
          </a:xfrm>
          <a:prstGeom prst="rect">
            <a:avLst/>
          </a:prstGeom>
          <a:ln w="19050">
            <a:solidFill>
              <a:srgbClr val="C0B59D"/>
            </a:solidFill>
          </a:ln>
        </p:spPr>
      </p:pic>
      <p:sp>
        <p:nvSpPr>
          <p:cNvPr id="80" name="Textfeld 79"/>
          <p:cNvSpPr txBox="1"/>
          <p:nvPr/>
        </p:nvSpPr>
        <p:spPr>
          <a:xfrm rot="5400000">
            <a:off x="1512827" y="3706278"/>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81" name="Textfeld 80"/>
          <p:cNvSpPr txBox="1"/>
          <p:nvPr/>
        </p:nvSpPr>
        <p:spPr>
          <a:xfrm rot="5400000">
            <a:off x="3470761" y="3639603"/>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91" name="Textfeld 90"/>
          <p:cNvSpPr txBox="1"/>
          <p:nvPr/>
        </p:nvSpPr>
        <p:spPr>
          <a:xfrm rot="5400000">
            <a:off x="5535751" y="3727486"/>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93" name="Textfeld 92"/>
          <p:cNvSpPr txBox="1"/>
          <p:nvPr/>
        </p:nvSpPr>
        <p:spPr>
          <a:xfrm rot="5400000">
            <a:off x="6908095" y="4065425"/>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96" name="Textfeld 95"/>
          <p:cNvSpPr txBox="1"/>
          <p:nvPr/>
        </p:nvSpPr>
        <p:spPr>
          <a:xfrm rot="5400000">
            <a:off x="8757061" y="5765935"/>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3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630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206388"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2" name="Textfeld 51"/>
          <p:cNvSpPr txBox="1"/>
          <p:nvPr/>
        </p:nvSpPr>
        <p:spPr>
          <a:xfrm>
            <a:off x="3822303"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4" name="Textfeld 53"/>
          <p:cNvSpPr txBox="1"/>
          <p:nvPr/>
        </p:nvSpPr>
        <p:spPr>
          <a:xfrm>
            <a:off x="515060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6" name="Textfeld 55"/>
          <p:cNvSpPr txBox="1"/>
          <p:nvPr/>
        </p:nvSpPr>
        <p:spPr>
          <a:xfrm>
            <a:off x="5870684"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58" name="Textfeld 57"/>
          <p:cNvSpPr txBox="1"/>
          <p:nvPr/>
        </p:nvSpPr>
        <p:spPr>
          <a:xfrm>
            <a:off x="651875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166828"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8690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1910 bis 1920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4499992"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1920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4307780"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4213121"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1910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44" name="Textfeld 43"/>
          <p:cNvSpPr txBox="1"/>
          <p:nvPr/>
        </p:nvSpPr>
        <p:spPr>
          <a:xfrm rot="5400000">
            <a:off x="974394" y="4551674"/>
            <a:ext cx="400110" cy="602413"/>
          </a:xfrm>
          <a:prstGeom prst="rect">
            <a:avLst/>
          </a:prstGeom>
          <a:noFill/>
        </p:spPr>
        <p:txBody>
          <a:bodyPr vert="vert270" wrap="square" rtlCol="0">
            <a:spAutoFit/>
          </a:bodyPr>
          <a:lstStyle/>
          <a:p>
            <a:pPr algn="ctr"/>
            <a:r>
              <a:rPr lang="de-DE" sz="1400" b="1" dirty="0" smtClean="0">
                <a:solidFill>
                  <a:srgbClr val="39368A"/>
                </a:solidFill>
              </a:rPr>
              <a:t>1911</a:t>
            </a:r>
            <a:endParaRPr lang="de-DE" sz="1400" b="1" dirty="0">
              <a:solidFill>
                <a:srgbClr val="39368A"/>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1920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1910 bis 1920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1910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2267744"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251520" y="4725144"/>
            <a:ext cx="1872208" cy="122413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115" name="Gerade Verbindung 114"/>
          <p:cNvCxnSpPr/>
          <p:nvPr/>
        </p:nvCxnSpPr>
        <p:spPr>
          <a:xfrm>
            <a:off x="1181100" y="2921794"/>
            <a:ext cx="1209675" cy="476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flipV="1">
            <a:off x="4110038" y="2562523"/>
            <a:ext cx="771" cy="59025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5076056" y="4551314"/>
            <a:ext cx="1800200" cy="1584175"/>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0" name="Ellipse 29"/>
          <p:cNvSpPr/>
          <p:nvPr/>
        </p:nvSpPr>
        <p:spPr>
          <a:xfrm>
            <a:off x="2699792" y="243982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4" name="Gerade Verbindung 53"/>
          <p:cNvCxnSpPr>
            <a:stCxn id="95" idx="0"/>
          </p:cNvCxnSpPr>
          <p:nvPr/>
        </p:nvCxnSpPr>
        <p:spPr>
          <a:xfrm flipH="1" flipV="1">
            <a:off x="3633887" y="4996631"/>
            <a:ext cx="2008" cy="24534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1915</a:t>
            </a:r>
            <a:endParaRPr lang="de-DE" sz="2400" b="1" dirty="0">
              <a:solidFill>
                <a:srgbClr val="3B3398"/>
              </a:solidFill>
            </a:endParaRPr>
          </a:p>
        </p:txBody>
      </p:sp>
      <p:cxnSp>
        <p:nvCxnSpPr>
          <p:cNvPr id="76" name="Gerade Verbindung 75"/>
          <p:cNvCxnSpPr/>
          <p:nvPr/>
        </p:nvCxnSpPr>
        <p:spPr>
          <a:xfrm>
            <a:off x="4779169" y="3076575"/>
            <a:ext cx="1240631" cy="238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flipH="1">
            <a:off x="1178670" y="2912269"/>
            <a:ext cx="9574" cy="66312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a:off x="6012162" y="3068960"/>
            <a:ext cx="7638" cy="149113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flipV="1">
            <a:off x="1187624" y="4149081"/>
            <a:ext cx="0" cy="57606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3995936"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4427984"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0" name="Gerade Verbindung 89"/>
          <p:cNvCxnSpPr/>
          <p:nvPr/>
        </p:nvCxnSpPr>
        <p:spPr>
          <a:xfrm flipH="1" flipV="1">
            <a:off x="2375756" y="2636912"/>
            <a:ext cx="5494" cy="29678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a:endCxn id="88" idx="0"/>
          </p:cNvCxnSpPr>
          <p:nvPr/>
        </p:nvCxnSpPr>
        <p:spPr>
          <a:xfrm>
            <a:off x="2914650" y="2933700"/>
            <a:ext cx="505222" cy="27927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flipH="1" flipV="1">
            <a:off x="4786984" y="2539754"/>
            <a:ext cx="4091" cy="54158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2078146" y="503098"/>
            <a:ext cx="518091" cy="1157248"/>
          </a:xfrm>
          <a:prstGeom prst="rect">
            <a:avLst/>
          </a:prstGeom>
          <a:noFill/>
        </p:spPr>
        <p:txBody>
          <a:bodyPr vert="vert270" wrap="square" rtlCol="0">
            <a:spAutoFit/>
          </a:bodyPr>
          <a:lstStyle/>
          <a:p>
            <a:pPr>
              <a:lnSpc>
                <a:spcPts val="1300"/>
              </a:lnSpc>
            </a:pPr>
            <a:r>
              <a:rPr lang="de-DE" sz="1400" b="1" dirty="0" smtClean="0">
                <a:solidFill>
                  <a:srgbClr val="C0B59D"/>
                </a:solidFill>
              </a:rPr>
              <a:t>1910</a:t>
            </a:r>
            <a:r>
              <a:rPr lang="de-DE" sz="1400" dirty="0" smtClean="0">
                <a:solidFill>
                  <a:srgbClr val="C0B59D"/>
                </a:solidFill>
              </a:rPr>
              <a:t> Der erste </a:t>
            </a:r>
          </a:p>
          <a:p>
            <a:pPr>
              <a:lnSpc>
                <a:spcPts val="1300"/>
              </a:lnSpc>
            </a:pPr>
            <a:r>
              <a:rPr lang="de-DE" sz="1400" dirty="0" smtClean="0">
                <a:solidFill>
                  <a:srgbClr val="C0B59D"/>
                </a:solidFill>
              </a:rPr>
              <a:t>Frauentag </a:t>
            </a:r>
          </a:p>
        </p:txBody>
      </p:sp>
      <p:sp>
        <p:nvSpPr>
          <p:cNvPr id="38" name="Textfeld 37"/>
          <p:cNvSpPr txBox="1"/>
          <p:nvPr/>
        </p:nvSpPr>
        <p:spPr>
          <a:xfrm rot="5400000">
            <a:off x="4932040" y="1283838"/>
            <a:ext cx="684803" cy="1157248"/>
          </a:xfrm>
          <a:prstGeom prst="rect">
            <a:avLst/>
          </a:prstGeom>
          <a:noFill/>
        </p:spPr>
        <p:txBody>
          <a:bodyPr vert="vert270" wrap="square" rtlCol="0">
            <a:spAutoFit/>
          </a:bodyPr>
          <a:lstStyle/>
          <a:p>
            <a:pPr>
              <a:lnSpc>
                <a:spcPts val="1300"/>
              </a:lnSpc>
            </a:pPr>
            <a:r>
              <a:rPr lang="de-DE" sz="1400" b="1" dirty="0" smtClean="0">
                <a:solidFill>
                  <a:srgbClr val="C0B59D"/>
                </a:solidFill>
              </a:rPr>
              <a:t>1917 </a:t>
            </a:r>
            <a:r>
              <a:rPr lang="de-DE" sz="1400" dirty="0" smtClean="0">
                <a:solidFill>
                  <a:srgbClr val="C0B59D"/>
                </a:solidFill>
              </a:rPr>
              <a:t>Oktober-</a:t>
            </a:r>
          </a:p>
          <a:p>
            <a:pPr>
              <a:lnSpc>
                <a:spcPts val="1300"/>
              </a:lnSpc>
            </a:pPr>
            <a:r>
              <a:rPr lang="de-DE" sz="1400" dirty="0" err="1" smtClean="0">
                <a:solidFill>
                  <a:srgbClr val="C0B59D"/>
                </a:solidFill>
              </a:rPr>
              <a:t>revolution</a:t>
            </a:r>
            <a:r>
              <a:rPr lang="de-DE" sz="1400" dirty="0" smtClean="0">
                <a:solidFill>
                  <a:srgbClr val="C0B59D"/>
                </a:solidFill>
              </a:rPr>
              <a:t> in </a:t>
            </a:r>
          </a:p>
          <a:p>
            <a:pPr>
              <a:lnSpc>
                <a:spcPts val="1300"/>
              </a:lnSpc>
            </a:pPr>
            <a:r>
              <a:rPr lang="de-DE" sz="1400" dirty="0" smtClean="0">
                <a:solidFill>
                  <a:srgbClr val="C0B59D"/>
                </a:solidFill>
              </a:rPr>
              <a:t>Russland</a:t>
            </a:r>
          </a:p>
        </p:txBody>
      </p:sp>
      <p:sp>
        <p:nvSpPr>
          <p:cNvPr id="37" name="Textfeld 36"/>
          <p:cNvSpPr txBox="1"/>
          <p:nvPr/>
        </p:nvSpPr>
        <p:spPr>
          <a:xfrm rot="5400000">
            <a:off x="5580112" y="528482"/>
            <a:ext cx="684803" cy="1301264"/>
          </a:xfrm>
          <a:prstGeom prst="rect">
            <a:avLst/>
          </a:prstGeom>
          <a:noFill/>
        </p:spPr>
        <p:txBody>
          <a:bodyPr vert="vert270" wrap="square" rtlCol="0">
            <a:spAutoFit/>
          </a:bodyPr>
          <a:lstStyle/>
          <a:p>
            <a:pPr>
              <a:lnSpc>
                <a:spcPts val="1300"/>
              </a:lnSpc>
            </a:pPr>
            <a:r>
              <a:rPr lang="de-DE" sz="1400" b="1" dirty="0" smtClean="0">
                <a:solidFill>
                  <a:srgbClr val="C0B59D"/>
                </a:solidFill>
              </a:rPr>
              <a:t>1918</a:t>
            </a:r>
            <a:r>
              <a:rPr lang="de-DE" sz="1400" dirty="0" smtClean="0">
                <a:solidFill>
                  <a:srgbClr val="C0B59D"/>
                </a:solidFill>
              </a:rPr>
              <a:t> Deutsches </a:t>
            </a:r>
          </a:p>
          <a:p>
            <a:pPr>
              <a:lnSpc>
                <a:spcPts val="1300"/>
              </a:lnSpc>
            </a:pPr>
            <a:r>
              <a:rPr lang="de-DE" sz="1400" dirty="0" smtClean="0">
                <a:solidFill>
                  <a:srgbClr val="C0B59D"/>
                </a:solidFill>
              </a:rPr>
              <a:t>Kaiserreich wird </a:t>
            </a:r>
          </a:p>
          <a:p>
            <a:pPr>
              <a:lnSpc>
                <a:spcPts val="1300"/>
              </a:lnSpc>
            </a:pPr>
            <a:r>
              <a:rPr lang="de-DE" sz="1400" dirty="0" smtClean="0">
                <a:solidFill>
                  <a:srgbClr val="C0B59D"/>
                </a:solidFill>
              </a:rPr>
              <a:t>gestürzt </a:t>
            </a:r>
          </a:p>
        </p:txBody>
      </p:sp>
      <p:sp>
        <p:nvSpPr>
          <p:cNvPr id="46" name="Textfeld 45"/>
          <p:cNvSpPr txBox="1"/>
          <p:nvPr/>
        </p:nvSpPr>
        <p:spPr>
          <a:xfrm rot="5400000">
            <a:off x="5779336" y="4378154"/>
            <a:ext cx="400110" cy="602413"/>
          </a:xfrm>
          <a:prstGeom prst="rect">
            <a:avLst/>
          </a:prstGeom>
          <a:noFill/>
        </p:spPr>
        <p:txBody>
          <a:bodyPr vert="vert270" wrap="square" rtlCol="0">
            <a:spAutoFit/>
          </a:bodyPr>
          <a:lstStyle/>
          <a:p>
            <a:pPr algn="ctr"/>
            <a:r>
              <a:rPr lang="de-DE" sz="1400" b="1" dirty="0" smtClean="0">
                <a:solidFill>
                  <a:srgbClr val="39368A"/>
                </a:solidFill>
              </a:rPr>
              <a:t>1915</a:t>
            </a:r>
            <a:endParaRPr lang="de-DE" sz="1400" b="1" dirty="0">
              <a:solidFill>
                <a:srgbClr val="39368A"/>
              </a:solidFill>
            </a:endParaRPr>
          </a:p>
        </p:txBody>
      </p:sp>
      <p:sp>
        <p:nvSpPr>
          <p:cNvPr id="53" name="Textfeld 52"/>
          <p:cNvSpPr txBox="1"/>
          <p:nvPr/>
        </p:nvSpPr>
        <p:spPr>
          <a:xfrm rot="5400000">
            <a:off x="5577070" y="4948225"/>
            <a:ext cx="738664" cy="1779879"/>
          </a:xfrm>
          <a:prstGeom prst="rect">
            <a:avLst/>
          </a:prstGeom>
          <a:noFill/>
        </p:spPr>
        <p:txBody>
          <a:bodyPr vert="vert270" wrap="square" rtlCol="0">
            <a:spAutoFit/>
          </a:bodyPr>
          <a:lstStyle/>
          <a:p>
            <a:pPr algn="just"/>
            <a:r>
              <a:rPr lang="de-DE" sz="1200" dirty="0" smtClean="0">
                <a:solidFill>
                  <a:srgbClr val="3B3398"/>
                </a:solidFill>
              </a:rPr>
              <a:t>Eröffnung des Mittel-</a:t>
            </a:r>
            <a:r>
              <a:rPr lang="de-DE" sz="1200" dirty="0" err="1" smtClean="0">
                <a:solidFill>
                  <a:srgbClr val="3B3398"/>
                </a:solidFill>
              </a:rPr>
              <a:t>landkanals</a:t>
            </a:r>
            <a:r>
              <a:rPr lang="de-DE" sz="1200" dirty="0" smtClean="0">
                <a:solidFill>
                  <a:srgbClr val="3B3398"/>
                </a:solidFill>
              </a:rPr>
              <a:t> von Berges-</a:t>
            </a:r>
            <a:r>
              <a:rPr lang="de-DE" sz="1200" dirty="0" err="1" smtClean="0">
                <a:solidFill>
                  <a:srgbClr val="3B3398"/>
                </a:solidFill>
              </a:rPr>
              <a:t>hövede</a:t>
            </a:r>
            <a:r>
              <a:rPr lang="de-DE" sz="1200" dirty="0" smtClean="0">
                <a:solidFill>
                  <a:srgbClr val="3B3398"/>
                </a:solidFill>
              </a:rPr>
              <a:t> bis Minden.</a:t>
            </a:r>
          </a:p>
        </p:txBody>
      </p:sp>
      <p:sp>
        <p:nvSpPr>
          <p:cNvPr id="55" name="Eingekerbter Richtungspfeil 54"/>
          <p:cNvSpPr/>
          <p:nvPr/>
        </p:nvSpPr>
        <p:spPr>
          <a:xfrm>
            <a:off x="7164289" y="4509120"/>
            <a:ext cx="1872208" cy="86409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6" name="Textfeld 55"/>
          <p:cNvSpPr txBox="1"/>
          <p:nvPr/>
        </p:nvSpPr>
        <p:spPr>
          <a:xfrm rot="5400000">
            <a:off x="7887163" y="4335961"/>
            <a:ext cx="400110" cy="602413"/>
          </a:xfrm>
          <a:prstGeom prst="rect">
            <a:avLst/>
          </a:prstGeom>
          <a:noFill/>
        </p:spPr>
        <p:txBody>
          <a:bodyPr vert="vert270" wrap="square" rtlCol="0">
            <a:spAutoFit/>
          </a:bodyPr>
          <a:lstStyle/>
          <a:p>
            <a:pPr algn="ctr"/>
            <a:r>
              <a:rPr lang="de-DE" sz="1400" b="1" dirty="0" smtClean="0">
                <a:solidFill>
                  <a:srgbClr val="39368A"/>
                </a:solidFill>
              </a:rPr>
              <a:t>1918</a:t>
            </a:r>
            <a:endParaRPr lang="de-DE" sz="1400" b="1" dirty="0">
              <a:solidFill>
                <a:srgbClr val="39368A"/>
              </a:solidFill>
            </a:endParaRPr>
          </a:p>
        </p:txBody>
      </p:sp>
      <p:sp>
        <p:nvSpPr>
          <p:cNvPr id="74" name="Ellipse 73"/>
          <p:cNvSpPr/>
          <p:nvPr/>
        </p:nvSpPr>
        <p:spPr>
          <a:xfrm>
            <a:off x="6156176"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1" name="Gerade Verbindung 100"/>
          <p:cNvCxnSpPr>
            <a:endCxn id="55" idx="0"/>
          </p:cNvCxnSpPr>
          <p:nvPr/>
        </p:nvCxnSpPr>
        <p:spPr>
          <a:xfrm flipH="1">
            <a:off x="8100393" y="2986088"/>
            <a:ext cx="3001" cy="152303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p:nvCxnSpPr>
        <p:spPr>
          <a:xfrm>
            <a:off x="6260306" y="2995613"/>
            <a:ext cx="1840086" cy="133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7" name="Textfeld 76"/>
          <p:cNvSpPr txBox="1"/>
          <p:nvPr/>
        </p:nvSpPr>
        <p:spPr>
          <a:xfrm rot="5400000">
            <a:off x="2483768" y="779782"/>
            <a:ext cx="684803" cy="1589296"/>
          </a:xfrm>
          <a:prstGeom prst="rect">
            <a:avLst/>
          </a:prstGeom>
          <a:noFill/>
        </p:spPr>
        <p:txBody>
          <a:bodyPr vert="vert270" wrap="square" rtlCol="0">
            <a:spAutoFit/>
          </a:bodyPr>
          <a:lstStyle/>
          <a:p>
            <a:pPr>
              <a:lnSpc>
                <a:spcPts val="1300"/>
              </a:lnSpc>
            </a:pPr>
            <a:r>
              <a:rPr lang="de-DE" sz="1400" b="1" dirty="0" smtClean="0">
                <a:solidFill>
                  <a:srgbClr val="C0B59D"/>
                </a:solidFill>
              </a:rPr>
              <a:t>1912</a:t>
            </a:r>
            <a:r>
              <a:rPr lang="de-DE" sz="1400" dirty="0" smtClean="0">
                <a:solidFill>
                  <a:srgbClr val="C0B59D"/>
                </a:solidFill>
              </a:rPr>
              <a:t> Jungfernfahrt </a:t>
            </a:r>
          </a:p>
          <a:p>
            <a:pPr>
              <a:lnSpc>
                <a:spcPts val="1300"/>
              </a:lnSpc>
            </a:pPr>
            <a:r>
              <a:rPr lang="de-DE" sz="1400" dirty="0" smtClean="0">
                <a:solidFill>
                  <a:srgbClr val="C0B59D"/>
                </a:solidFill>
              </a:rPr>
              <a:t>und Untergang der </a:t>
            </a:r>
          </a:p>
          <a:p>
            <a:pPr>
              <a:lnSpc>
                <a:spcPts val="1300"/>
              </a:lnSpc>
            </a:pPr>
            <a:r>
              <a:rPr lang="de-DE" sz="1400" dirty="0" smtClean="0">
                <a:solidFill>
                  <a:srgbClr val="C0B59D"/>
                </a:solidFill>
              </a:rPr>
              <a:t>Titanic </a:t>
            </a:r>
          </a:p>
        </p:txBody>
      </p:sp>
      <p:sp>
        <p:nvSpPr>
          <p:cNvPr id="78" name="Textfeld 77"/>
          <p:cNvSpPr txBox="1"/>
          <p:nvPr/>
        </p:nvSpPr>
        <p:spPr>
          <a:xfrm rot="5400000">
            <a:off x="3019371" y="1309222"/>
            <a:ext cx="518091" cy="1301264"/>
          </a:xfrm>
          <a:prstGeom prst="rect">
            <a:avLst/>
          </a:prstGeom>
          <a:noFill/>
        </p:spPr>
        <p:txBody>
          <a:bodyPr vert="vert270" wrap="square" rtlCol="0">
            <a:spAutoFit/>
          </a:bodyPr>
          <a:lstStyle/>
          <a:p>
            <a:pPr>
              <a:lnSpc>
                <a:spcPts val="1300"/>
              </a:lnSpc>
            </a:pPr>
            <a:r>
              <a:rPr lang="de-DE" sz="1400" b="1" dirty="0" smtClean="0">
                <a:solidFill>
                  <a:srgbClr val="C0B59D"/>
                </a:solidFill>
              </a:rPr>
              <a:t>1912/1913</a:t>
            </a:r>
            <a:r>
              <a:rPr lang="de-DE" sz="1400" dirty="0" smtClean="0">
                <a:solidFill>
                  <a:srgbClr val="C0B59D"/>
                </a:solidFill>
              </a:rPr>
              <a:t> </a:t>
            </a:r>
          </a:p>
          <a:p>
            <a:pPr>
              <a:lnSpc>
                <a:spcPts val="1300"/>
              </a:lnSpc>
            </a:pPr>
            <a:r>
              <a:rPr lang="de-DE" sz="1400" dirty="0" smtClean="0">
                <a:solidFill>
                  <a:srgbClr val="C0B59D"/>
                </a:solidFill>
              </a:rPr>
              <a:t>Balkankriege </a:t>
            </a:r>
          </a:p>
        </p:txBody>
      </p:sp>
      <p:sp>
        <p:nvSpPr>
          <p:cNvPr id="79" name="Textfeld 78"/>
          <p:cNvSpPr txBox="1"/>
          <p:nvPr/>
        </p:nvSpPr>
        <p:spPr>
          <a:xfrm rot="5400000">
            <a:off x="3750198" y="506386"/>
            <a:ext cx="851515" cy="1368152"/>
          </a:xfrm>
          <a:prstGeom prst="rect">
            <a:avLst/>
          </a:prstGeom>
          <a:noFill/>
        </p:spPr>
        <p:txBody>
          <a:bodyPr vert="vert270" wrap="square" rtlCol="0">
            <a:spAutoFit/>
          </a:bodyPr>
          <a:lstStyle/>
          <a:p>
            <a:pPr>
              <a:lnSpc>
                <a:spcPts val="1300"/>
              </a:lnSpc>
            </a:pPr>
            <a:r>
              <a:rPr lang="de-DE" sz="1400" b="1" dirty="0" smtClean="0">
                <a:solidFill>
                  <a:srgbClr val="C0B59D"/>
                </a:solidFill>
              </a:rPr>
              <a:t>1914-1918</a:t>
            </a:r>
            <a:r>
              <a:rPr lang="de-DE" sz="1400" dirty="0" smtClean="0">
                <a:solidFill>
                  <a:srgbClr val="C0B59D"/>
                </a:solidFill>
              </a:rPr>
              <a:t> </a:t>
            </a:r>
          </a:p>
          <a:p>
            <a:pPr>
              <a:lnSpc>
                <a:spcPts val="1300"/>
              </a:lnSpc>
            </a:pPr>
            <a:r>
              <a:rPr lang="de-DE" sz="1400" dirty="0" smtClean="0">
                <a:solidFill>
                  <a:srgbClr val="C0B59D"/>
                </a:solidFill>
              </a:rPr>
              <a:t>Sarajevo-Attentat</a:t>
            </a:r>
          </a:p>
          <a:p>
            <a:pPr>
              <a:lnSpc>
                <a:spcPts val="1300"/>
              </a:lnSpc>
            </a:pPr>
            <a:r>
              <a:rPr lang="de-DE" sz="1400" dirty="0" smtClean="0">
                <a:solidFill>
                  <a:srgbClr val="C0B59D"/>
                </a:solidFill>
              </a:rPr>
              <a:t>Beginn Julikrise</a:t>
            </a:r>
          </a:p>
          <a:p>
            <a:pPr>
              <a:lnSpc>
                <a:spcPts val="1300"/>
              </a:lnSpc>
            </a:pPr>
            <a:r>
              <a:rPr lang="de-DE" sz="1400" dirty="0" smtClean="0">
                <a:solidFill>
                  <a:srgbClr val="C0B59D"/>
                </a:solidFill>
              </a:rPr>
              <a:t>Erster Weltkrieg </a:t>
            </a:r>
          </a:p>
        </p:txBody>
      </p:sp>
      <p:sp>
        <p:nvSpPr>
          <p:cNvPr id="80" name="Textfeld 79"/>
          <p:cNvSpPr txBox="1"/>
          <p:nvPr/>
        </p:nvSpPr>
        <p:spPr>
          <a:xfrm rot="5400000">
            <a:off x="6185746" y="1345226"/>
            <a:ext cx="518091" cy="1373272"/>
          </a:xfrm>
          <a:prstGeom prst="rect">
            <a:avLst/>
          </a:prstGeom>
          <a:noFill/>
        </p:spPr>
        <p:txBody>
          <a:bodyPr vert="vert270" wrap="square" rtlCol="0">
            <a:spAutoFit/>
          </a:bodyPr>
          <a:lstStyle/>
          <a:p>
            <a:pPr>
              <a:lnSpc>
                <a:spcPts val="1300"/>
              </a:lnSpc>
            </a:pPr>
            <a:r>
              <a:rPr lang="de-DE" sz="1400" b="1" dirty="0" smtClean="0">
                <a:solidFill>
                  <a:srgbClr val="C0B59D"/>
                </a:solidFill>
              </a:rPr>
              <a:t>1919</a:t>
            </a:r>
            <a:r>
              <a:rPr lang="de-DE" sz="1400" dirty="0" smtClean="0">
                <a:solidFill>
                  <a:srgbClr val="C0B59D"/>
                </a:solidFill>
              </a:rPr>
              <a:t> Spartakus-</a:t>
            </a:r>
          </a:p>
          <a:p>
            <a:pPr>
              <a:lnSpc>
                <a:spcPts val="1300"/>
              </a:lnSpc>
            </a:pPr>
            <a:r>
              <a:rPr lang="de-DE" sz="1400" dirty="0" smtClean="0">
                <a:solidFill>
                  <a:srgbClr val="C0B59D"/>
                </a:solidFill>
              </a:rPr>
              <a:t>aufstand </a:t>
            </a:r>
          </a:p>
        </p:txBody>
      </p:sp>
      <p:pic>
        <p:nvPicPr>
          <p:cNvPr id="81" name="Grafik 80" descr="1911-18 Rheine Rangier-Verschiebebahnhof Stadtarchiv Rheine.jpg"/>
          <p:cNvPicPr>
            <a:picLocks noChangeAspect="1"/>
          </p:cNvPicPr>
          <p:nvPr/>
        </p:nvPicPr>
        <p:blipFill>
          <a:blip r:embed="rId2" cstate="print"/>
          <a:stretch>
            <a:fillRect/>
          </a:stretch>
        </p:blipFill>
        <p:spPr>
          <a:xfrm>
            <a:off x="611560" y="2996952"/>
            <a:ext cx="1112608" cy="1584176"/>
          </a:xfrm>
          <a:prstGeom prst="rect">
            <a:avLst/>
          </a:prstGeom>
          <a:ln w="19050">
            <a:solidFill>
              <a:srgbClr val="C0B59D"/>
            </a:solidFill>
          </a:ln>
        </p:spPr>
      </p:pic>
      <p:pic>
        <p:nvPicPr>
          <p:cNvPr id="83" name="Grafik 82" descr="1918 Rheine Bahnhof Stadtarchiv Rheine.JPG"/>
          <p:cNvPicPr>
            <a:picLocks noChangeAspect="1"/>
          </p:cNvPicPr>
          <p:nvPr/>
        </p:nvPicPr>
        <p:blipFill>
          <a:blip r:embed="rId3" cstate="print"/>
          <a:stretch>
            <a:fillRect/>
          </a:stretch>
        </p:blipFill>
        <p:spPr>
          <a:xfrm>
            <a:off x="7170459" y="3069126"/>
            <a:ext cx="1851745" cy="1295978"/>
          </a:xfrm>
          <a:prstGeom prst="rect">
            <a:avLst/>
          </a:prstGeom>
          <a:ln w="19050">
            <a:solidFill>
              <a:srgbClr val="C0B59D"/>
            </a:solidFill>
          </a:ln>
        </p:spPr>
      </p:pic>
      <p:sp>
        <p:nvSpPr>
          <p:cNvPr id="84" name="Textfeld 83"/>
          <p:cNvSpPr txBox="1"/>
          <p:nvPr/>
        </p:nvSpPr>
        <p:spPr>
          <a:xfrm rot="5400000">
            <a:off x="587459" y="4489613"/>
            <a:ext cx="1200329" cy="1872208"/>
          </a:xfrm>
          <a:prstGeom prst="rect">
            <a:avLst/>
          </a:prstGeom>
          <a:noFill/>
        </p:spPr>
        <p:txBody>
          <a:bodyPr vert="vert270" wrap="square" rtlCol="0">
            <a:spAutoFit/>
          </a:bodyPr>
          <a:lstStyle/>
          <a:p>
            <a:pPr algn="ctr"/>
            <a:r>
              <a:rPr lang="de-DE" sz="1400" b="1" dirty="0" smtClean="0">
                <a:solidFill>
                  <a:srgbClr val="39368A"/>
                </a:solidFill>
              </a:rPr>
              <a:t>Baubeginn des neuen Rangierbahnhofs Rheine</a:t>
            </a:r>
          </a:p>
          <a:p>
            <a:pPr algn="just"/>
            <a:r>
              <a:rPr lang="de-DE" sz="1200" dirty="0" smtClean="0">
                <a:solidFill>
                  <a:srgbClr val="3B3398"/>
                </a:solidFill>
              </a:rPr>
              <a:t>Kriegsbedingt erst 1919 fertiggestellt.</a:t>
            </a:r>
            <a:endParaRPr lang="de-DE" sz="1200" dirty="0">
              <a:solidFill>
                <a:srgbClr val="3B3398"/>
              </a:solidFill>
            </a:endParaRPr>
          </a:p>
        </p:txBody>
      </p:sp>
      <p:sp>
        <p:nvSpPr>
          <p:cNvPr id="88" name="Eingekerbter Richtungspfeil 87"/>
          <p:cNvSpPr/>
          <p:nvPr/>
        </p:nvSpPr>
        <p:spPr>
          <a:xfrm>
            <a:off x="1979712" y="3212976"/>
            <a:ext cx="2880320" cy="72008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9" name="Textfeld 88"/>
          <p:cNvSpPr txBox="1"/>
          <p:nvPr/>
        </p:nvSpPr>
        <p:spPr>
          <a:xfrm rot="5400000">
            <a:off x="3160984" y="3018929"/>
            <a:ext cx="400110" cy="602413"/>
          </a:xfrm>
          <a:prstGeom prst="rect">
            <a:avLst/>
          </a:prstGeom>
          <a:noFill/>
        </p:spPr>
        <p:txBody>
          <a:bodyPr vert="vert270" wrap="square" rtlCol="0">
            <a:spAutoFit/>
          </a:bodyPr>
          <a:lstStyle/>
          <a:p>
            <a:pPr algn="ctr"/>
            <a:r>
              <a:rPr lang="de-DE" sz="1400" b="1" dirty="0" smtClean="0">
                <a:solidFill>
                  <a:srgbClr val="39368A"/>
                </a:solidFill>
              </a:rPr>
              <a:t>1912</a:t>
            </a:r>
            <a:endParaRPr lang="de-DE" sz="1400" b="1" dirty="0">
              <a:solidFill>
                <a:srgbClr val="39368A"/>
              </a:solidFill>
            </a:endParaRPr>
          </a:p>
        </p:txBody>
      </p:sp>
      <p:sp>
        <p:nvSpPr>
          <p:cNvPr id="91" name="Textfeld 90"/>
          <p:cNvSpPr txBox="1"/>
          <p:nvPr/>
        </p:nvSpPr>
        <p:spPr>
          <a:xfrm rot="5400000">
            <a:off x="3142872" y="2287904"/>
            <a:ext cx="553998" cy="2880320"/>
          </a:xfrm>
          <a:prstGeom prst="rect">
            <a:avLst/>
          </a:prstGeom>
          <a:noFill/>
        </p:spPr>
        <p:txBody>
          <a:bodyPr vert="vert270" wrap="square" rtlCol="0">
            <a:spAutoFit/>
          </a:bodyPr>
          <a:lstStyle/>
          <a:p>
            <a:pPr algn="just"/>
            <a:r>
              <a:rPr lang="de-DE" sz="1200" dirty="0" smtClean="0">
                <a:solidFill>
                  <a:srgbClr val="3B3398"/>
                </a:solidFill>
              </a:rPr>
              <a:t>Bau eines elektrischen Überlandnetzes und Anschluss der Kreisstadt </a:t>
            </a:r>
            <a:r>
              <a:rPr lang="de-DE" sz="1200" dirty="0" err="1" smtClean="0">
                <a:solidFill>
                  <a:srgbClr val="3B3398"/>
                </a:solidFill>
              </a:rPr>
              <a:t>Tecklenburg</a:t>
            </a:r>
            <a:r>
              <a:rPr lang="de-DE" sz="1200" dirty="0" smtClean="0">
                <a:solidFill>
                  <a:srgbClr val="3B3398"/>
                </a:solidFill>
              </a:rPr>
              <a:t>.</a:t>
            </a:r>
          </a:p>
        </p:txBody>
      </p:sp>
      <p:sp>
        <p:nvSpPr>
          <p:cNvPr id="94" name="Textfeld 93"/>
          <p:cNvSpPr txBox="1"/>
          <p:nvPr/>
        </p:nvSpPr>
        <p:spPr>
          <a:xfrm rot="5400000">
            <a:off x="3183812" y="1991836"/>
            <a:ext cx="400110" cy="2952327"/>
          </a:xfrm>
          <a:prstGeom prst="rect">
            <a:avLst/>
          </a:prstGeom>
          <a:noFill/>
        </p:spPr>
        <p:txBody>
          <a:bodyPr vert="vert270" wrap="square" rtlCol="0">
            <a:spAutoFit/>
          </a:bodyPr>
          <a:lstStyle/>
          <a:p>
            <a:pPr algn="ctr"/>
            <a:r>
              <a:rPr lang="de-DE" sz="1400" b="1" dirty="0" smtClean="0">
                <a:solidFill>
                  <a:srgbClr val="39368A"/>
                </a:solidFill>
              </a:rPr>
              <a:t>Bau von Überlandstromleitungen</a:t>
            </a:r>
            <a:endParaRPr lang="de-DE" sz="1400" b="1" dirty="0">
              <a:solidFill>
                <a:srgbClr val="39368A"/>
              </a:solidFill>
            </a:endParaRPr>
          </a:p>
        </p:txBody>
      </p:sp>
      <p:sp>
        <p:nvSpPr>
          <p:cNvPr id="95" name="Eingekerbter Richtungspfeil 94"/>
          <p:cNvSpPr/>
          <p:nvPr/>
        </p:nvSpPr>
        <p:spPr>
          <a:xfrm>
            <a:off x="2699791" y="5241973"/>
            <a:ext cx="1872208" cy="999801"/>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96" name="Textfeld 95"/>
          <p:cNvSpPr txBox="1"/>
          <p:nvPr/>
        </p:nvSpPr>
        <p:spPr>
          <a:xfrm rot="5400000">
            <a:off x="3422665" y="5049942"/>
            <a:ext cx="400110" cy="602413"/>
          </a:xfrm>
          <a:prstGeom prst="rect">
            <a:avLst/>
          </a:prstGeom>
          <a:noFill/>
        </p:spPr>
        <p:txBody>
          <a:bodyPr vert="vert270" wrap="square" rtlCol="0">
            <a:spAutoFit/>
          </a:bodyPr>
          <a:lstStyle/>
          <a:p>
            <a:pPr algn="ctr"/>
            <a:r>
              <a:rPr lang="de-DE" sz="1400" b="1" dirty="0" smtClean="0">
                <a:solidFill>
                  <a:srgbClr val="39368A"/>
                </a:solidFill>
              </a:rPr>
              <a:t>1914</a:t>
            </a:r>
            <a:endParaRPr lang="de-DE" sz="1400" b="1" dirty="0">
              <a:solidFill>
                <a:srgbClr val="39368A"/>
              </a:solidFill>
            </a:endParaRPr>
          </a:p>
        </p:txBody>
      </p:sp>
      <p:sp>
        <p:nvSpPr>
          <p:cNvPr id="98" name="Textfeld 97"/>
          <p:cNvSpPr txBox="1"/>
          <p:nvPr/>
        </p:nvSpPr>
        <p:spPr>
          <a:xfrm rot="5400000">
            <a:off x="3112676" y="4885710"/>
            <a:ext cx="1046440" cy="1872208"/>
          </a:xfrm>
          <a:prstGeom prst="rect">
            <a:avLst/>
          </a:prstGeom>
          <a:noFill/>
        </p:spPr>
        <p:txBody>
          <a:bodyPr vert="vert270" wrap="square" rtlCol="0">
            <a:spAutoFit/>
          </a:bodyPr>
          <a:lstStyle/>
          <a:p>
            <a:pPr algn="ctr"/>
            <a:r>
              <a:rPr lang="de-DE" sz="1400" b="1" dirty="0" smtClean="0">
                <a:solidFill>
                  <a:srgbClr val="39368A"/>
                </a:solidFill>
              </a:rPr>
              <a:t>Fertigstellung der großen </a:t>
            </a:r>
            <a:r>
              <a:rPr lang="de-DE" sz="1400" b="1" dirty="0" err="1" smtClean="0">
                <a:solidFill>
                  <a:srgbClr val="39368A"/>
                </a:solidFill>
              </a:rPr>
              <a:t>Bevergerner</a:t>
            </a:r>
            <a:r>
              <a:rPr lang="de-DE" sz="1400" b="1" dirty="0" smtClean="0">
                <a:solidFill>
                  <a:srgbClr val="39368A"/>
                </a:solidFill>
              </a:rPr>
              <a:t> Schleuse im „Nassen Dreieck“</a:t>
            </a:r>
            <a:endParaRPr lang="de-DE" sz="1400" b="1" dirty="0">
              <a:solidFill>
                <a:srgbClr val="39368A"/>
              </a:solidFill>
            </a:endParaRPr>
          </a:p>
        </p:txBody>
      </p:sp>
      <p:sp>
        <p:nvSpPr>
          <p:cNvPr id="99" name="Textfeld 98"/>
          <p:cNvSpPr txBox="1"/>
          <p:nvPr/>
        </p:nvSpPr>
        <p:spPr>
          <a:xfrm rot="5400000">
            <a:off x="5488940" y="4172109"/>
            <a:ext cx="1046440" cy="2016224"/>
          </a:xfrm>
          <a:prstGeom prst="rect">
            <a:avLst/>
          </a:prstGeom>
          <a:noFill/>
        </p:spPr>
        <p:txBody>
          <a:bodyPr vert="vert270" wrap="square" rtlCol="0">
            <a:spAutoFit/>
          </a:bodyPr>
          <a:lstStyle/>
          <a:p>
            <a:pPr algn="ctr"/>
            <a:r>
              <a:rPr lang="de-DE" sz="1400" b="1" dirty="0" smtClean="0">
                <a:solidFill>
                  <a:srgbClr val="39368A"/>
                </a:solidFill>
              </a:rPr>
              <a:t>Fertigstellung des Mittellandkanals von </a:t>
            </a:r>
            <a:r>
              <a:rPr lang="de-DE" sz="1400" b="1" dirty="0" err="1" smtClean="0">
                <a:solidFill>
                  <a:srgbClr val="39368A"/>
                </a:solidFill>
              </a:rPr>
              <a:t>Bergeshövede</a:t>
            </a:r>
            <a:r>
              <a:rPr lang="de-DE" sz="1400" b="1" dirty="0" smtClean="0">
                <a:solidFill>
                  <a:srgbClr val="39368A"/>
                </a:solidFill>
              </a:rPr>
              <a:t> bis zur Weser</a:t>
            </a:r>
            <a:endParaRPr lang="de-DE" sz="1400" b="1" dirty="0">
              <a:solidFill>
                <a:srgbClr val="39368A"/>
              </a:solidFill>
            </a:endParaRPr>
          </a:p>
        </p:txBody>
      </p:sp>
      <p:sp>
        <p:nvSpPr>
          <p:cNvPr id="100" name="Textfeld 99"/>
          <p:cNvSpPr txBox="1"/>
          <p:nvPr/>
        </p:nvSpPr>
        <p:spPr>
          <a:xfrm rot="5400000">
            <a:off x="7684893" y="4021613"/>
            <a:ext cx="830997" cy="2016224"/>
          </a:xfrm>
          <a:prstGeom prst="rect">
            <a:avLst/>
          </a:prstGeom>
          <a:noFill/>
        </p:spPr>
        <p:txBody>
          <a:bodyPr vert="vert270" wrap="square" rtlCol="0">
            <a:spAutoFit/>
          </a:bodyPr>
          <a:lstStyle/>
          <a:p>
            <a:pPr algn="ctr"/>
            <a:r>
              <a:rPr lang="de-DE" sz="1400" b="1" dirty="0" smtClean="0">
                <a:solidFill>
                  <a:srgbClr val="39368A"/>
                </a:solidFill>
              </a:rPr>
              <a:t>Baubeginn des Rangier- und Verschiebebahnhofs Rheine</a:t>
            </a:r>
            <a:endParaRPr lang="de-DE" sz="1400" b="1" dirty="0">
              <a:solidFill>
                <a:srgbClr val="39368A"/>
              </a:solidFill>
            </a:endParaRPr>
          </a:p>
        </p:txBody>
      </p:sp>
      <p:pic>
        <p:nvPicPr>
          <p:cNvPr id="82" name="Grafik 81" descr="1915 Hörstel MittellandkanalKopie von 0001Luftbild Nasses Dreieck Quelle Stadtarchiv Hörsteljpg.jpg"/>
          <p:cNvPicPr>
            <a:picLocks noChangeAspect="1"/>
          </p:cNvPicPr>
          <p:nvPr/>
        </p:nvPicPr>
        <p:blipFill>
          <a:blip r:embed="rId4" cstate="print"/>
          <a:stretch>
            <a:fillRect/>
          </a:stretch>
        </p:blipFill>
        <p:spPr>
          <a:xfrm>
            <a:off x="5076056" y="3212976"/>
            <a:ext cx="1799757" cy="1194321"/>
          </a:xfrm>
          <a:prstGeom prst="rect">
            <a:avLst/>
          </a:prstGeom>
          <a:ln w="19050">
            <a:solidFill>
              <a:srgbClr val="C0B59D"/>
            </a:solidFill>
          </a:ln>
        </p:spPr>
      </p:pic>
      <p:cxnSp>
        <p:nvCxnSpPr>
          <p:cNvPr id="67" name="Gerade Verbindung 66"/>
          <p:cNvCxnSpPr/>
          <p:nvPr/>
        </p:nvCxnSpPr>
        <p:spPr>
          <a:xfrm>
            <a:off x="2812331" y="2654995"/>
            <a:ext cx="3547" cy="29356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flipV="1">
            <a:off x="2814638" y="2938463"/>
            <a:ext cx="109537" cy="238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p:nvCxnSpPr>
        <p:spPr>
          <a:xfrm flipV="1">
            <a:off x="3909690" y="4702969"/>
            <a:ext cx="214635" cy="47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flipV="1">
            <a:off x="4582244" y="2546053"/>
            <a:ext cx="214635" cy="47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5" name="Gerade Verbindung 124"/>
          <p:cNvCxnSpPr/>
          <p:nvPr/>
        </p:nvCxnSpPr>
        <p:spPr>
          <a:xfrm flipH="1" flipV="1">
            <a:off x="6265270" y="2511552"/>
            <a:ext cx="4561" cy="49358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rot="5400000">
            <a:off x="1480826" y="4349196"/>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62" name="Textfeld 61"/>
          <p:cNvSpPr txBox="1"/>
          <p:nvPr/>
        </p:nvSpPr>
        <p:spPr>
          <a:xfrm rot="5400000">
            <a:off x="6633528" y="4161871"/>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63" name="Textfeld 62"/>
          <p:cNvSpPr txBox="1"/>
          <p:nvPr/>
        </p:nvSpPr>
        <p:spPr>
          <a:xfrm rot="5400000">
            <a:off x="8774970" y="4134134"/>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cxnSp>
        <p:nvCxnSpPr>
          <p:cNvPr id="97" name="Gerade Verbindung 96"/>
          <p:cNvCxnSpPr/>
          <p:nvPr/>
        </p:nvCxnSpPr>
        <p:spPr>
          <a:xfrm>
            <a:off x="4104234" y="3142580"/>
            <a:ext cx="824954" cy="67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p:nvCxnSpPr>
        <p:spPr>
          <a:xfrm flipH="1" flipV="1">
            <a:off x="4929188" y="3133725"/>
            <a:ext cx="4762" cy="148590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a:off x="4094808" y="4605809"/>
            <a:ext cx="834479" cy="543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65" name="Grafik 64" descr="Bevergerner_Schleuse02.jpg"/>
          <p:cNvPicPr>
            <a:picLocks noChangeAspect="1"/>
          </p:cNvPicPr>
          <p:nvPr/>
        </p:nvPicPr>
        <p:blipFill>
          <a:blip r:embed="rId5" cstate="print"/>
          <a:stretch>
            <a:fillRect/>
          </a:stretch>
        </p:blipFill>
        <p:spPr>
          <a:xfrm>
            <a:off x="2843808" y="4077072"/>
            <a:ext cx="1577650" cy="1100452"/>
          </a:xfrm>
          <a:prstGeom prst="rect">
            <a:avLst/>
          </a:prstGeom>
          <a:ln w="19050">
            <a:solidFill>
              <a:srgbClr val="C0B59D"/>
            </a:solidFill>
          </a:ln>
        </p:spPr>
      </p:pic>
      <p:sp>
        <p:nvSpPr>
          <p:cNvPr id="92" name="Textfeld 91"/>
          <p:cNvSpPr txBox="1"/>
          <p:nvPr/>
        </p:nvSpPr>
        <p:spPr>
          <a:xfrm rot="5400000">
            <a:off x="4169977" y="4942096"/>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630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206388"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2" name="Textfeld 51"/>
          <p:cNvSpPr txBox="1"/>
          <p:nvPr/>
        </p:nvSpPr>
        <p:spPr>
          <a:xfrm>
            <a:off x="3822303"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4" name="Textfeld 53"/>
          <p:cNvSpPr txBox="1"/>
          <p:nvPr/>
        </p:nvSpPr>
        <p:spPr>
          <a:xfrm>
            <a:off x="515060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6" name="Textfeld 55"/>
          <p:cNvSpPr txBox="1"/>
          <p:nvPr/>
        </p:nvSpPr>
        <p:spPr>
          <a:xfrm>
            <a:off x="5870684"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58" name="Textfeld 57"/>
          <p:cNvSpPr txBox="1"/>
          <p:nvPr/>
        </p:nvSpPr>
        <p:spPr>
          <a:xfrm>
            <a:off x="651875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166828"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8690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1920 bis 1930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4499992"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1920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4644008"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4861193"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1930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45" name="Textfeld 44"/>
          <p:cNvSpPr txBox="1"/>
          <p:nvPr/>
        </p:nvSpPr>
        <p:spPr>
          <a:xfrm rot="5400000">
            <a:off x="992083" y="4998365"/>
            <a:ext cx="553998" cy="1779879"/>
          </a:xfrm>
          <a:prstGeom prst="rect">
            <a:avLst/>
          </a:prstGeom>
          <a:noFill/>
        </p:spPr>
        <p:txBody>
          <a:bodyPr vert="vert270" wrap="square" rtlCol="0">
            <a:spAutoFit/>
          </a:bodyPr>
          <a:lstStyle/>
          <a:p>
            <a:pPr algn="just"/>
            <a:r>
              <a:rPr lang="de-DE" sz="1200" dirty="0" smtClean="0">
                <a:solidFill>
                  <a:srgbClr val="3B3398"/>
                </a:solidFill>
              </a:rPr>
              <a:t>Der Ausbau erfolgte auch in Greven.</a:t>
            </a: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1930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1920 bis 1930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1920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3347864"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379143" y="4653136"/>
            <a:ext cx="1872208" cy="144016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115" name="Gerade Verbindung 114"/>
          <p:cNvCxnSpPr/>
          <p:nvPr/>
        </p:nvCxnSpPr>
        <p:spPr>
          <a:xfrm>
            <a:off x="1319213" y="2926556"/>
            <a:ext cx="1500187" cy="238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2467375" y="3429001"/>
            <a:ext cx="1800200" cy="1296143"/>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0" name="Ellipse 29"/>
          <p:cNvSpPr/>
          <p:nvPr/>
        </p:nvSpPr>
        <p:spPr>
          <a:xfrm>
            <a:off x="2699792" y="243982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 Verbindung 46"/>
          <p:cNvCxnSpPr/>
          <p:nvPr/>
        </p:nvCxnSpPr>
        <p:spPr>
          <a:xfrm>
            <a:off x="4427984" y="2996952"/>
            <a:ext cx="1198910" cy="104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1925</a:t>
            </a:r>
            <a:endParaRPr lang="de-DE" sz="2400" b="1" dirty="0">
              <a:solidFill>
                <a:srgbClr val="3B3398"/>
              </a:solidFill>
            </a:endParaRPr>
          </a:p>
        </p:txBody>
      </p:sp>
      <p:cxnSp>
        <p:nvCxnSpPr>
          <p:cNvPr id="76" name="Gerade Verbindung 75"/>
          <p:cNvCxnSpPr/>
          <p:nvPr/>
        </p:nvCxnSpPr>
        <p:spPr>
          <a:xfrm flipV="1">
            <a:off x="5572125" y="3074194"/>
            <a:ext cx="626269" cy="238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a:endCxn id="64" idx="0"/>
          </p:cNvCxnSpPr>
          <p:nvPr/>
        </p:nvCxnSpPr>
        <p:spPr>
          <a:xfrm flipH="1">
            <a:off x="1315247" y="2924175"/>
            <a:ext cx="15872" cy="172896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flipH="1">
            <a:off x="5580111" y="3068960"/>
            <a:ext cx="1" cy="50405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a:stCxn id="148" idx="0"/>
          </p:cNvCxnSpPr>
          <p:nvPr/>
        </p:nvCxnSpPr>
        <p:spPr>
          <a:xfrm flipH="1" flipV="1">
            <a:off x="3367088" y="3064669"/>
            <a:ext cx="387" cy="36433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7" name="Ellipse 86"/>
          <p:cNvSpPr/>
          <p:nvPr/>
        </p:nvSpPr>
        <p:spPr>
          <a:xfrm>
            <a:off x="5508104"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0" name="Gerade Verbindung 89"/>
          <p:cNvCxnSpPr/>
          <p:nvPr/>
        </p:nvCxnSpPr>
        <p:spPr>
          <a:xfrm flipV="1">
            <a:off x="2807494" y="2636912"/>
            <a:ext cx="310" cy="28964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a:off x="3359944" y="3071813"/>
            <a:ext cx="116681"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3462338" y="2609850"/>
            <a:ext cx="2381" cy="45958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flipH="1" flipV="1">
            <a:off x="6190084" y="2564905"/>
            <a:ext cx="1166" cy="51643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flipV="1">
            <a:off x="5580112" y="4509120"/>
            <a:ext cx="0" cy="14401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2114150" y="337114"/>
            <a:ext cx="518091" cy="1517288"/>
          </a:xfrm>
          <a:prstGeom prst="rect">
            <a:avLst/>
          </a:prstGeom>
          <a:noFill/>
        </p:spPr>
        <p:txBody>
          <a:bodyPr vert="vert270" wrap="square" rtlCol="0">
            <a:spAutoFit/>
          </a:bodyPr>
          <a:lstStyle/>
          <a:p>
            <a:pPr>
              <a:lnSpc>
                <a:spcPts val="1300"/>
              </a:lnSpc>
            </a:pPr>
            <a:r>
              <a:rPr lang="de-DE" sz="1400" b="1" dirty="0" smtClean="0">
                <a:solidFill>
                  <a:srgbClr val="C0B59D"/>
                </a:solidFill>
              </a:rPr>
              <a:t>1920</a:t>
            </a:r>
            <a:r>
              <a:rPr lang="de-DE" sz="1400" dirty="0" smtClean="0">
                <a:solidFill>
                  <a:srgbClr val="C0B59D"/>
                </a:solidFill>
              </a:rPr>
              <a:t> Die Goldenen </a:t>
            </a:r>
          </a:p>
          <a:p>
            <a:pPr>
              <a:lnSpc>
                <a:spcPts val="1300"/>
              </a:lnSpc>
            </a:pPr>
            <a:r>
              <a:rPr lang="de-DE" sz="1400" dirty="0" smtClean="0">
                <a:solidFill>
                  <a:srgbClr val="C0B59D"/>
                </a:solidFill>
              </a:rPr>
              <a:t>Zwanziger </a:t>
            </a:r>
          </a:p>
        </p:txBody>
      </p:sp>
      <p:sp>
        <p:nvSpPr>
          <p:cNvPr id="44" name="Textfeld 43"/>
          <p:cNvSpPr txBox="1"/>
          <p:nvPr/>
        </p:nvSpPr>
        <p:spPr>
          <a:xfrm rot="5400000">
            <a:off x="1102017" y="4479977"/>
            <a:ext cx="400110" cy="602413"/>
          </a:xfrm>
          <a:prstGeom prst="rect">
            <a:avLst/>
          </a:prstGeom>
          <a:noFill/>
        </p:spPr>
        <p:txBody>
          <a:bodyPr vert="vert270" wrap="square" rtlCol="0">
            <a:spAutoFit/>
          </a:bodyPr>
          <a:lstStyle/>
          <a:p>
            <a:pPr algn="ctr"/>
            <a:r>
              <a:rPr lang="de-DE" sz="1400" b="1" dirty="0" smtClean="0">
                <a:solidFill>
                  <a:srgbClr val="39368A"/>
                </a:solidFill>
              </a:rPr>
              <a:t>1922</a:t>
            </a:r>
            <a:endParaRPr lang="de-DE" sz="1400" b="1" dirty="0">
              <a:solidFill>
                <a:srgbClr val="39368A"/>
              </a:solidFill>
            </a:endParaRPr>
          </a:p>
        </p:txBody>
      </p:sp>
      <p:sp>
        <p:nvSpPr>
          <p:cNvPr id="46" name="Textfeld 45"/>
          <p:cNvSpPr txBox="1"/>
          <p:nvPr/>
        </p:nvSpPr>
        <p:spPr>
          <a:xfrm rot="5400000">
            <a:off x="3170655" y="3255841"/>
            <a:ext cx="400110" cy="602413"/>
          </a:xfrm>
          <a:prstGeom prst="rect">
            <a:avLst/>
          </a:prstGeom>
          <a:noFill/>
        </p:spPr>
        <p:txBody>
          <a:bodyPr vert="vert270" wrap="square" rtlCol="0">
            <a:spAutoFit/>
          </a:bodyPr>
          <a:lstStyle/>
          <a:p>
            <a:pPr algn="ctr"/>
            <a:r>
              <a:rPr lang="de-DE" sz="1400" b="1" dirty="0" smtClean="0">
                <a:solidFill>
                  <a:srgbClr val="39368A"/>
                </a:solidFill>
              </a:rPr>
              <a:t>1923</a:t>
            </a:r>
            <a:endParaRPr lang="de-DE" sz="1400" b="1" dirty="0">
              <a:solidFill>
                <a:srgbClr val="39368A"/>
              </a:solidFill>
            </a:endParaRPr>
          </a:p>
        </p:txBody>
      </p:sp>
      <p:sp>
        <p:nvSpPr>
          <p:cNvPr id="53" name="Textfeld 52"/>
          <p:cNvSpPr txBox="1"/>
          <p:nvPr/>
        </p:nvSpPr>
        <p:spPr>
          <a:xfrm rot="5400000">
            <a:off x="2803316" y="3353214"/>
            <a:ext cx="1107996" cy="1779879"/>
          </a:xfrm>
          <a:prstGeom prst="rect">
            <a:avLst/>
          </a:prstGeom>
          <a:noFill/>
        </p:spPr>
        <p:txBody>
          <a:bodyPr vert="vert270" wrap="square" rtlCol="0">
            <a:spAutoFit/>
          </a:bodyPr>
          <a:lstStyle/>
          <a:p>
            <a:pPr algn="just"/>
            <a:r>
              <a:rPr lang="de-DE" sz="1200" dirty="0" smtClean="0">
                <a:solidFill>
                  <a:srgbClr val="3B3398"/>
                </a:solidFill>
              </a:rPr>
              <a:t>Inflation in Deutschland und in den Landkreisen. Wegen Kohlenmangel stellt die TWE den Fahrbetrieb ein.</a:t>
            </a:r>
          </a:p>
        </p:txBody>
      </p:sp>
      <p:sp>
        <p:nvSpPr>
          <p:cNvPr id="55" name="Eingekerbter Richtungspfeil 54"/>
          <p:cNvSpPr/>
          <p:nvPr/>
        </p:nvSpPr>
        <p:spPr>
          <a:xfrm>
            <a:off x="2411760" y="4869160"/>
            <a:ext cx="1872208" cy="108012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6" name="Textfeld 55"/>
          <p:cNvSpPr txBox="1"/>
          <p:nvPr/>
        </p:nvSpPr>
        <p:spPr>
          <a:xfrm rot="5400000">
            <a:off x="3190250" y="4696001"/>
            <a:ext cx="400110" cy="602413"/>
          </a:xfrm>
          <a:prstGeom prst="rect">
            <a:avLst/>
          </a:prstGeom>
          <a:noFill/>
        </p:spPr>
        <p:txBody>
          <a:bodyPr vert="vert270" wrap="square" rtlCol="0">
            <a:spAutoFit/>
          </a:bodyPr>
          <a:lstStyle/>
          <a:p>
            <a:pPr algn="ctr"/>
            <a:r>
              <a:rPr lang="de-DE" sz="1400" b="1" dirty="0" smtClean="0">
                <a:solidFill>
                  <a:srgbClr val="39368A"/>
                </a:solidFill>
              </a:rPr>
              <a:t>1927</a:t>
            </a:r>
            <a:endParaRPr lang="de-DE" sz="1400" b="1" dirty="0">
              <a:solidFill>
                <a:srgbClr val="39368A"/>
              </a:solidFill>
            </a:endParaRPr>
          </a:p>
        </p:txBody>
      </p:sp>
      <p:sp>
        <p:nvSpPr>
          <p:cNvPr id="58" name="Eingekerbter Richtungspfeil 57"/>
          <p:cNvSpPr/>
          <p:nvPr/>
        </p:nvSpPr>
        <p:spPr>
          <a:xfrm>
            <a:off x="4644008" y="4653136"/>
            <a:ext cx="1872208" cy="108012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9" name="Textfeld 58"/>
          <p:cNvSpPr txBox="1"/>
          <p:nvPr/>
        </p:nvSpPr>
        <p:spPr>
          <a:xfrm rot="5400000">
            <a:off x="5350490" y="4479977"/>
            <a:ext cx="400110" cy="602413"/>
          </a:xfrm>
          <a:prstGeom prst="rect">
            <a:avLst/>
          </a:prstGeom>
          <a:noFill/>
        </p:spPr>
        <p:txBody>
          <a:bodyPr vert="vert270" wrap="square" rtlCol="0">
            <a:spAutoFit/>
          </a:bodyPr>
          <a:lstStyle/>
          <a:p>
            <a:pPr algn="ctr"/>
            <a:r>
              <a:rPr lang="de-DE" sz="1400" b="1" dirty="0" smtClean="0">
                <a:solidFill>
                  <a:srgbClr val="39368A"/>
                </a:solidFill>
              </a:rPr>
              <a:t>1928</a:t>
            </a:r>
            <a:endParaRPr lang="de-DE" sz="1400" b="1" dirty="0">
              <a:solidFill>
                <a:srgbClr val="39368A"/>
              </a:solidFill>
            </a:endParaRPr>
          </a:p>
        </p:txBody>
      </p:sp>
      <p:sp>
        <p:nvSpPr>
          <p:cNvPr id="72" name="Ellipse 71"/>
          <p:cNvSpPr/>
          <p:nvPr/>
        </p:nvSpPr>
        <p:spPr>
          <a:xfrm>
            <a:off x="6084168"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p:cNvSpPr/>
          <p:nvPr/>
        </p:nvSpPr>
        <p:spPr>
          <a:xfrm>
            <a:off x="6660232"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1" name="Gerade Verbindung 100"/>
          <p:cNvCxnSpPr/>
          <p:nvPr/>
        </p:nvCxnSpPr>
        <p:spPr>
          <a:xfrm>
            <a:off x="4429126" y="2988469"/>
            <a:ext cx="2380" cy="2395537"/>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a:endCxn id="91" idx="0"/>
          </p:cNvCxnSpPr>
          <p:nvPr/>
        </p:nvCxnSpPr>
        <p:spPr>
          <a:xfrm>
            <a:off x="7770019" y="3083719"/>
            <a:ext cx="6336" cy="157780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flipV="1">
            <a:off x="5617369" y="2567287"/>
            <a:ext cx="1413" cy="43785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p:nvCxnSpPr>
        <p:spPr>
          <a:xfrm>
            <a:off x="6769323" y="3083719"/>
            <a:ext cx="1012602" cy="238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8" name="Gerade Verbindung 127"/>
          <p:cNvCxnSpPr/>
          <p:nvPr/>
        </p:nvCxnSpPr>
        <p:spPr>
          <a:xfrm>
            <a:off x="4283968" y="5373216"/>
            <a:ext cx="144016"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7" name="Textfeld 76"/>
          <p:cNvSpPr txBox="1"/>
          <p:nvPr/>
        </p:nvSpPr>
        <p:spPr>
          <a:xfrm rot="5400000">
            <a:off x="2483768" y="924526"/>
            <a:ext cx="684803" cy="1661304"/>
          </a:xfrm>
          <a:prstGeom prst="rect">
            <a:avLst/>
          </a:prstGeom>
          <a:noFill/>
        </p:spPr>
        <p:txBody>
          <a:bodyPr vert="vert270" wrap="square" rtlCol="0">
            <a:spAutoFit/>
          </a:bodyPr>
          <a:lstStyle/>
          <a:p>
            <a:pPr>
              <a:lnSpc>
                <a:spcPts val="1300"/>
              </a:lnSpc>
            </a:pPr>
            <a:r>
              <a:rPr lang="de-DE" sz="1400" b="1" dirty="0" smtClean="0">
                <a:solidFill>
                  <a:srgbClr val="C0B59D"/>
                </a:solidFill>
              </a:rPr>
              <a:t>1920</a:t>
            </a:r>
            <a:r>
              <a:rPr lang="de-DE" sz="1400" dirty="0" smtClean="0">
                <a:solidFill>
                  <a:srgbClr val="C0B59D"/>
                </a:solidFill>
              </a:rPr>
              <a:t> Friedensvertrag </a:t>
            </a:r>
          </a:p>
          <a:p>
            <a:pPr>
              <a:lnSpc>
                <a:spcPts val="1300"/>
              </a:lnSpc>
            </a:pPr>
            <a:r>
              <a:rPr lang="de-DE" sz="1400" dirty="0" smtClean="0">
                <a:solidFill>
                  <a:srgbClr val="C0B59D"/>
                </a:solidFill>
              </a:rPr>
              <a:t>von Versailles tritt </a:t>
            </a:r>
          </a:p>
          <a:p>
            <a:pPr>
              <a:lnSpc>
                <a:spcPts val="1300"/>
              </a:lnSpc>
            </a:pPr>
            <a:r>
              <a:rPr lang="de-DE" sz="1400" dirty="0" smtClean="0">
                <a:solidFill>
                  <a:srgbClr val="C0B59D"/>
                </a:solidFill>
              </a:rPr>
              <a:t>in Kraft </a:t>
            </a:r>
          </a:p>
        </p:txBody>
      </p:sp>
      <p:sp>
        <p:nvSpPr>
          <p:cNvPr id="78" name="Textfeld 77"/>
          <p:cNvSpPr txBox="1"/>
          <p:nvPr/>
        </p:nvSpPr>
        <p:spPr>
          <a:xfrm rot="5400000">
            <a:off x="3578966" y="384466"/>
            <a:ext cx="684803" cy="1589296"/>
          </a:xfrm>
          <a:prstGeom prst="rect">
            <a:avLst/>
          </a:prstGeom>
          <a:noFill/>
        </p:spPr>
        <p:txBody>
          <a:bodyPr vert="vert270" wrap="square" rtlCol="0">
            <a:spAutoFit/>
          </a:bodyPr>
          <a:lstStyle/>
          <a:p>
            <a:pPr>
              <a:lnSpc>
                <a:spcPts val="1300"/>
              </a:lnSpc>
            </a:pPr>
            <a:r>
              <a:rPr lang="de-DE" sz="1400" b="1" dirty="0" smtClean="0">
                <a:solidFill>
                  <a:srgbClr val="C0B59D"/>
                </a:solidFill>
              </a:rPr>
              <a:t>1921</a:t>
            </a:r>
            <a:r>
              <a:rPr lang="de-DE" sz="1400" dirty="0" smtClean="0">
                <a:solidFill>
                  <a:srgbClr val="C0B59D"/>
                </a:solidFill>
              </a:rPr>
              <a:t> NSDAP wird </a:t>
            </a:r>
          </a:p>
          <a:p>
            <a:pPr>
              <a:lnSpc>
                <a:spcPts val="1300"/>
              </a:lnSpc>
            </a:pPr>
            <a:r>
              <a:rPr lang="de-DE" sz="1400" dirty="0" smtClean="0">
                <a:solidFill>
                  <a:srgbClr val="C0B59D"/>
                </a:solidFill>
              </a:rPr>
              <a:t>Gegründet; Aufstieg </a:t>
            </a:r>
          </a:p>
          <a:p>
            <a:pPr>
              <a:lnSpc>
                <a:spcPts val="1300"/>
              </a:lnSpc>
            </a:pPr>
            <a:r>
              <a:rPr lang="de-DE" sz="1400" dirty="0" smtClean="0">
                <a:solidFill>
                  <a:srgbClr val="C0B59D"/>
                </a:solidFill>
              </a:rPr>
              <a:t>Hitlers beginnt</a:t>
            </a:r>
          </a:p>
        </p:txBody>
      </p:sp>
      <p:sp>
        <p:nvSpPr>
          <p:cNvPr id="80" name="Textfeld 79"/>
          <p:cNvSpPr txBox="1"/>
          <p:nvPr/>
        </p:nvSpPr>
        <p:spPr>
          <a:xfrm rot="5400000">
            <a:off x="6185746" y="1151170"/>
            <a:ext cx="518091" cy="1445280"/>
          </a:xfrm>
          <a:prstGeom prst="rect">
            <a:avLst/>
          </a:prstGeom>
          <a:noFill/>
        </p:spPr>
        <p:txBody>
          <a:bodyPr vert="vert270" wrap="square" rtlCol="0">
            <a:spAutoFit/>
          </a:bodyPr>
          <a:lstStyle/>
          <a:p>
            <a:pPr>
              <a:lnSpc>
                <a:spcPts val="1300"/>
              </a:lnSpc>
            </a:pPr>
            <a:r>
              <a:rPr lang="de-DE" sz="1400" b="1" dirty="0" smtClean="0">
                <a:solidFill>
                  <a:srgbClr val="C0B59D"/>
                </a:solidFill>
              </a:rPr>
              <a:t>1929</a:t>
            </a:r>
            <a:r>
              <a:rPr lang="de-DE" sz="1400" dirty="0" smtClean="0">
                <a:solidFill>
                  <a:srgbClr val="C0B59D"/>
                </a:solidFill>
              </a:rPr>
              <a:t> Welt-</a:t>
            </a:r>
          </a:p>
          <a:p>
            <a:pPr>
              <a:lnSpc>
                <a:spcPts val="1300"/>
              </a:lnSpc>
            </a:pPr>
            <a:r>
              <a:rPr lang="de-DE" sz="1400" dirty="0" err="1" smtClean="0">
                <a:solidFill>
                  <a:srgbClr val="C0B59D"/>
                </a:solidFill>
              </a:rPr>
              <a:t>wirtschaftskrise</a:t>
            </a:r>
            <a:r>
              <a:rPr lang="de-DE" sz="1400" dirty="0" smtClean="0">
                <a:solidFill>
                  <a:srgbClr val="C0B59D"/>
                </a:solidFill>
              </a:rPr>
              <a:t> </a:t>
            </a:r>
          </a:p>
        </p:txBody>
      </p:sp>
      <p:pic>
        <p:nvPicPr>
          <p:cNvPr id="81" name="Grafik 80" descr="1928 Rheine neues Bahnhofsgebäude Stadtarchiv Rheine.JPG"/>
          <p:cNvPicPr>
            <a:picLocks noChangeAspect="1"/>
          </p:cNvPicPr>
          <p:nvPr/>
        </p:nvPicPr>
        <p:blipFill>
          <a:blip r:embed="rId2" cstate="print"/>
          <a:stretch>
            <a:fillRect/>
          </a:stretch>
        </p:blipFill>
        <p:spPr>
          <a:xfrm>
            <a:off x="4643438" y="3212977"/>
            <a:ext cx="1872778" cy="1288758"/>
          </a:xfrm>
          <a:prstGeom prst="rect">
            <a:avLst/>
          </a:prstGeom>
          <a:ln w="19050">
            <a:solidFill>
              <a:srgbClr val="C0B59D"/>
            </a:solidFill>
          </a:ln>
        </p:spPr>
      </p:pic>
      <p:sp>
        <p:nvSpPr>
          <p:cNvPr id="82" name="Textfeld 81"/>
          <p:cNvSpPr txBox="1"/>
          <p:nvPr/>
        </p:nvSpPr>
        <p:spPr>
          <a:xfrm rot="5400000">
            <a:off x="772416" y="4309936"/>
            <a:ext cx="1046440" cy="1944215"/>
          </a:xfrm>
          <a:prstGeom prst="rect">
            <a:avLst/>
          </a:prstGeom>
          <a:noFill/>
        </p:spPr>
        <p:txBody>
          <a:bodyPr vert="vert270" wrap="square" rtlCol="0">
            <a:spAutoFit/>
          </a:bodyPr>
          <a:lstStyle/>
          <a:p>
            <a:pPr algn="ctr"/>
            <a:r>
              <a:rPr lang="de-DE" sz="1400" b="1" dirty="0" smtClean="0">
                <a:solidFill>
                  <a:srgbClr val="39368A"/>
                </a:solidFill>
              </a:rPr>
              <a:t>Beginn der Ausbauarbeiten des Dortmund-Ems-Kanals für 1000-Tonnen-Schiffe</a:t>
            </a:r>
            <a:endParaRPr lang="de-DE" sz="1400" b="1" dirty="0">
              <a:solidFill>
                <a:srgbClr val="39368A"/>
              </a:solidFill>
            </a:endParaRPr>
          </a:p>
        </p:txBody>
      </p:sp>
      <p:sp>
        <p:nvSpPr>
          <p:cNvPr id="84" name="Textfeld 83"/>
          <p:cNvSpPr txBox="1"/>
          <p:nvPr/>
        </p:nvSpPr>
        <p:spPr>
          <a:xfrm rot="5400000">
            <a:off x="3167420" y="2728956"/>
            <a:ext cx="400110" cy="1944215"/>
          </a:xfrm>
          <a:prstGeom prst="rect">
            <a:avLst/>
          </a:prstGeom>
          <a:noFill/>
        </p:spPr>
        <p:txBody>
          <a:bodyPr vert="vert270" wrap="square" rtlCol="0">
            <a:spAutoFit/>
          </a:bodyPr>
          <a:lstStyle/>
          <a:p>
            <a:pPr algn="ctr"/>
            <a:r>
              <a:rPr lang="de-DE" sz="1400" b="1" dirty="0" smtClean="0">
                <a:solidFill>
                  <a:srgbClr val="39368A"/>
                </a:solidFill>
              </a:rPr>
              <a:t>Inflation im Kreis</a:t>
            </a:r>
            <a:endParaRPr lang="de-DE" sz="1400" b="1" dirty="0">
              <a:solidFill>
                <a:srgbClr val="39368A"/>
              </a:solidFill>
            </a:endParaRPr>
          </a:p>
        </p:txBody>
      </p:sp>
      <p:sp>
        <p:nvSpPr>
          <p:cNvPr id="88" name="Textfeld 87"/>
          <p:cNvSpPr txBox="1"/>
          <p:nvPr/>
        </p:nvSpPr>
        <p:spPr>
          <a:xfrm rot="5400000">
            <a:off x="2844255" y="4525960"/>
            <a:ext cx="1046440" cy="1944215"/>
          </a:xfrm>
          <a:prstGeom prst="rect">
            <a:avLst/>
          </a:prstGeom>
          <a:noFill/>
        </p:spPr>
        <p:txBody>
          <a:bodyPr vert="vert270" wrap="square" rtlCol="0">
            <a:spAutoFit/>
          </a:bodyPr>
          <a:lstStyle/>
          <a:p>
            <a:pPr algn="ctr"/>
            <a:r>
              <a:rPr lang="de-DE" sz="1400" b="1" dirty="0" smtClean="0">
                <a:solidFill>
                  <a:srgbClr val="39368A"/>
                </a:solidFill>
              </a:rPr>
              <a:t>Teile </a:t>
            </a:r>
            <a:r>
              <a:rPr lang="de-DE" sz="1400" b="1" dirty="0" err="1" smtClean="0">
                <a:solidFill>
                  <a:srgbClr val="39368A"/>
                </a:solidFill>
              </a:rPr>
              <a:t>Saerbecks</a:t>
            </a:r>
            <a:r>
              <a:rPr lang="de-DE" sz="1400" b="1" dirty="0" smtClean="0">
                <a:solidFill>
                  <a:srgbClr val="39368A"/>
                </a:solidFill>
              </a:rPr>
              <a:t> (Kreis Münster) kommen zu </a:t>
            </a:r>
            <a:r>
              <a:rPr lang="de-DE" sz="1400" b="1" dirty="0" err="1" smtClean="0">
                <a:solidFill>
                  <a:srgbClr val="39368A"/>
                </a:solidFill>
              </a:rPr>
              <a:t>Hembergen</a:t>
            </a:r>
            <a:r>
              <a:rPr lang="de-DE" sz="1400" b="1" dirty="0" smtClean="0">
                <a:solidFill>
                  <a:srgbClr val="39368A"/>
                </a:solidFill>
              </a:rPr>
              <a:t> (Kreis Steinfurt)</a:t>
            </a:r>
            <a:endParaRPr lang="de-DE" sz="1400" b="1" dirty="0">
              <a:solidFill>
                <a:srgbClr val="39368A"/>
              </a:solidFill>
            </a:endParaRPr>
          </a:p>
        </p:txBody>
      </p:sp>
      <p:sp>
        <p:nvSpPr>
          <p:cNvPr id="89" name="Textfeld 88"/>
          <p:cNvSpPr txBox="1"/>
          <p:nvPr/>
        </p:nvSpPr>
        <p:spPr>
          <a:xfrm rot="5400000">
            <a:off x="5040498" y="4345940"/>
            <a:ext cx="1046440" cy="1872209"/>
          </a:xfrm>
          <a:prstGeom prst="rect">
            <a:avLst/>
          </a:prstGeom>
          <a:noFill/>
        </p:spPr>
        <p:txBody>
          <a:bodyPr vert="vert270" wrap="square" rtlCol="0">
            <a:spAutoFit/>
          </a:bodyPr>
          <a:lstStyle/>
          <a:p>
            <a:pPr algn="ctr"/>
            <a:r>
              <a:rPr lang="de-DE" sz="1400" b="1" dirty="0" smtClean="0">
                <a:solidFill>
                  <a:srgbClr val="39368A"/>
                </a:solidFill>
              </a:rPr>
              <a:t>Inbetriebnahme des noch heute bestehenden Bahnhofsgebäudes</a:t>
            </a:r>
            <a:endParaRPr lang="de-DE" sz="1400" b="1" dirty="0">
              <a:solidFill>
                <a:srgbClr val="39368A"/>
              </a:solidFill>
            </a:endParaRPr>
          </a:p>
        </p:txBody>
      </p:sp>
      <p:sp>
        <p:nvSpPr>
          <p:cNvPr id="91" name="Eingekerbter Richtungspfeil 90"/>
          <p:cNvSpPr/>
          <p:nvPr/>
        </p:nvSpPr>
        <p:spPr>
          <a:xfrm>
            <a:off x="6876255" y="4661521"/>
            <a:ext cx="1800200" cy="855711"/>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94" name="Textfeld 93"/>
          <p:cNvSpPr txBox="1"/>
          <p:nvPr/>
        </p:nvSpPr>
        <p:spPr>
          <a:xfrm rot="5400000">
            <a:off x="7579535" y="4488361"/>
            <a:ext cx="400110" cy="602413"/>
          </a:xfrm>
          <a:prstGeom prst="rect">
            <a:avLst/>
          </a:prstGeom>
          <a:noFill/>
        </p:spPr>
        <p:txBody>
          <a:bodyPr vert="vert270" wrap="square" rtlCol="0">
            <a:spAutoFit/>
          </a:bodyPr>
          <a:lstStyle/>
          <a:p>
            <a:pPr algn="ctr"/>
            <a:r>
              <a:rPr lang="de-DE" sz="1400" b="1" dirty="0" smtClean="0">
                <a:solidFill>
                  <a:srgbClr val="39368A"/>
                </a:solidFill>
              </a:rPr>
              <a:t>1929</a:t>
            </a:r>
            <a:endParaRPr lang="de-DE" sz="1400" b="1" dirty="0">
              <a:solidFill>
                <a:srgbClr val="39368A"/>
              </a:solidFill>
            </a:endParaRPr>
          </a:p>
        </p:txBody>
      </p:sp>
      <p:sp>
        <p:nvSpPr>
          <p:cNvPr id="95" name="Textfeld 94"/>
          <p:cNvSpPr txBox="1"/>
          <p:nvPr/>
        </p:nvSpPr>
        <p:spPr>
          <a:xfrm rot="5400000">
            <a:off x="7360857" y="4201634"/>
            <a:ext cx="830997" cy="1944215"/>
          </a:xfrm>
          <a:prstGeom prst="rect">
            <a:avLst/>
          </a:prstGeom>
          <a:noFill/>
        </p:spPr>
        <p:txBody>
          <a:bodyPr vert="vert270" wrap="square" rtlCol="0">
            <a:spAutoFit/>
          </a:bodyPr>
          <a:lstStyle/>
          <a:p>
            <a:pPr algn="ctr"/>
            <a:r>
              <a:rPr lang="de-DE" sz="1400" b="1" dirty="0" smtClean="0">
                <a:solidFill>
                  <a:srgbClr val="39368A"/>
                </a:solidFill>
              </a:rPr>
              <a:t>Bau der Chaussee </a:t>
            </a:r>
            <a:r>
              <a:rPr lang="de-DE" sz="1400" b="1" dirty="0" err="1" smtClean="0">
                <a:solidFill>
                  <a:srgbClr val="39368A"/>
                </a:solidFill>
              </a:rPr>
              <a:t>Catenhorn-Hauenhorst-Mesum</a:t>
            </a:r>
            <a:endParaRPr lang="de-DE" sz="1400" b="1" dirty="0">
              <a:solidFill>
                <a:srgbClr val="39368A"/>
              </a:solidFill>
            </a:endParaRPr>
          </a:p>
        </p:txBody>
      </p:sp>
      <p:cxnSp>
        <p:nvCxnSpPr>
          <p:cNvPr id="110" name="Gerade Verbindung 109"/>
          <p:cNvCxnSpPr/>
          <p:nvPr/>
        </p:nvCxnSpPr>
        <p:spPr>
          <a:xfrm>
            <a:off x="6771475" y="2561411"/>
            <a:ext cx="4546" cy="53049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57" name="Grafik 56" descr="1929_Chaussee;Catenhorn-Hauenhorst-Mesum.PNG"/>
          <p:cNvPicPr>
            <a:picLocks noChangeAspect="1"/>
          </p:cNvPicPr>
          <p:nvPr/>
        </p:nvPicPr>
        <p:blipFill>
          <a:blip r:embed="rId3" cstate="print"/>
          <a:stretch>
            <a:fillRect/>
          </a:stretch>
        </p:blipFill>
        <p:spPr>
          <a:xfrm>
            <a:off x="6877049" y="3356992"/>
            <a:ext cx="1812273" cy="926646"/>
          </a:xfrm>
          <a:prstGeom prst="rect">
            <a:avLst/>
          </a:prstGeom>
          <a:ln w="19050">
            <a:solidFill>
              <a:srgbClr val="C0B59D"/>
            </a:solidFill>
          </a:ln>
        </p:spPr>
      </p:pic>
      <p:sp>
        <p:nvSpPr>
          <p:cNvPr id="60" name="Textfeld 59"/>
          <p:cNvSpPr txBox="1"/>
          <p:nvPr/>
        </p:nvSpPr>
        <p:spPr>
          <a:xfrm rot="5400000">
            <a:off x="6225098" y="4266467"/>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62" name="Textfeld 61"/>
          <p:cNvSpPr txBox="1"/>
          <p:nvPr/>
        </p:nvSpPr>
        <p:spPr>
          <a:xfrm rot="5400000">
            <a:off x="8447821" y="4050443"/>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pic>
        <p:nvPicPr>
          <p:cNvPr id="63" name="Grafik 62" descr="1922_Ausbau DEK.PNG"/>
          <p:cNvPicPr>
            <a:picLocks noChangeAspect="1"/>
          </p:cNvPicPr>
          <p:nvPr/>
        </p:nvPicPr>
        <p:blipFill>
          <a:blip r:embed="rId4" cstate="print"/>
          <a:srcRect l="2071" t="2974" r="2655" b="3552"/>
          <a:stretch>
            <a:fillRect/>
          </a:stretch>
        </p:blipFill>
        <p:spPr>
          <a:xfrm>
            <a:off x="384665" y="3212976"/>
            <a:ext cx="1875141" cy="1302245"/>
          </a:xfrm>
          <a:prstGeom prst="rect">
            <a:avLst/>
          </a:prstGeom>
          <a:ln w="19050">
            <a:solidFill>
              <a:srgbClr val="C0B59D"/>
            </a:solidFill>
          </a:ln>
        </p:spPr>
      </p:pic>
      <p:sp>
        <p:nvSpPr>
          <p:cNvPr id="70" name="Textfeld 69"/>
          <p:cNvSpPr txBox="1"/>
          <p:nvPr/>
        </p:nvSpPr>
        <p:spPr>
          <a:xfrm rot="5400000">
            <a:off x="2008375" y="4278150"/>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630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206388"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2" name="Textfeld 51"/>
          <p:cNvSpPr txBox="1"/>
          <p:nvPr/>
        </p:nvSpPr>
        <p:spPr>
          <a:xfrm>
            <a:off x="3822303"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4" name="Textfeld 53"/>
          <p:cNvSpPr txBox="1"/>
          <p:nvPr/>
        </p:nvSpPr>
        <p:spPr>
          <a:xfrm>
            <a:off x="449999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6" name="Textfeld 55"/>
          <p:cNvSpPr txBox="1"/>
          <p:nvPr/>
        </p:nvSpPr>
        <p:spPr>
          <a:xfrm>
            <a:off x="5870684"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58" name="Textfeld 57"/>
          <p:cNvSpPr txBox="1"/>
          <p:nvPr/>
        </p:nvSpPr>
        <p:spPr>
          <a:xfrm>
            <a:off x="651875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166828"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8690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1930 bis 1940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5221233"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1940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5004048"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4861193"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1930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p:cNvSpPr txBox="1"/>
          <p:nvPr/>
        </p:nvSpPr>
        <p:spPr>
          <a:xfrm rot="5400000">
            <a:off x="1260202" y="4241233"/>
            <a:ext cx="400110" cy="602413"/>
          </a:xfrm>
          <a:prstGeom prst="rect">
            <a:avLst/>
          </a:prstGeom>
          <a:noFill/>
        </p:spPr>
        <p:txBody>
          <a:bodyPr vert="vert270" wrap="square" rtlCol="0">
            <a:spAutoFit/>
          </a:bodyPr>
          <a:lstStyle/>
          <a:p>
            <a:pPr algn="ctr"/>
            <a:r>
              <a:rPr lang="de-DE" sz="1400" b="1" dirty="0" smtClean="0">
                <a:solidFill>
                  <a:srgbClr val="39368A"/>
                </a:solidFill>
              </a:rPr>
              <a:t>1930</a:t>
            </a:r>
            <a:endParaRPr lang="de-DE" sz="1400" b="1" dirty="0">
              <a:solidFill>
                <a:srgbClr val="39368A"/>
              </a:solidFill>
            </a:endParaRPr>
          </a:p>
        </p:txBody>
      </p:sp>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1940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1930 bis 1940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1930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1979712"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537328" y="4437111"/>
            <a:ext cx="1872208" cy="1429815"/>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115" name="Gerade Verbindung 114"/>
          <p:cNvCxnSpPr/>
          <p:nvPr/>
        </p:nvCxnSpPr>
        <p:spPr>
          <a:xfrm flipV="1">
            <a:off x="1469231" y="2962275"/>
            <a:ext cx="607219" cy="238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flipH="1" flipV="1">
            <a:off x="3957267" y="2569668"/>
            <a:ext cx="2752" cy="35688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2645154" y="4293096"/>
            <a:ext cx="1800200" cy="180669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0" name="Ellipse 29"/>
          <p:cNvSpPr/>
          <p:nvPr/>
        </p:nvSpPr>
        <p:spPr>
          <a:xfrm>
            <a:off x="2483768" y="243982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 Verbindung 46"/>
          <p:cNvCxnSpPr/>
          <p:nvPr/>
        </p:nvCxnSpPr>
        <p:spPr>
          <a:xfrm flipV="1">
            <a:off x="3952875" y="2924175"/>
            <a:ext cx="1631156" cy="238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a:stCxn id="82" idx="0"/>
          </p:cNvCxnSpPr>
          <p:nvPr/>
        </p:nvCxnSpPr>
        <p:spPr>
          <a:xfrm flipH="1" flipV="1">
            <a:off x="5572125" y="2914650"/>
            <a:ext cx="2745" cy="36268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1935</a:t>
            </a:r>
            <a:endParaRPr lang="de-DE" sz="2400" b="1" dirty="0">
              <a:solidFill>
                <a:srgbClr val="3B3398"/>
              </a:solidFill>
            </a:endParaRPr>
          </a:p>
        </p:txBody>
      </p:sp>
      <p:cxnSp>
        <p:nvCxnSpPr>
          <p:cNvPr id="76" name="Gerade Verbindung 75"/>
          <p:cNvCxnSpPr/>
          <p:nvPr/>
        </p:nvCxnSpPr>
        <p:spPr>
          <a:xfrm>
            <a:off x="5862638" y="3064669"/>
            <a:ext cx="807243" cy="476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a:endCxn id="79" idx="0"/>
          </p:cNvCxnSpPr>
          <p:nvPr/>
        </p:nvCxnSpPr>
        <p:spPr>
          <a:xfrm flipH="1">
            <a:off x="1473242" y="2952750"/>
            <a:ext cx="3133" cy="18821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flipH="1">
            <a:off x="5580111" y="4221088"/>
            <a:ext cx="1" cy="50405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flipV="1">
            <a:off x="1473275" y="3861048"/>
            <a:ext cx="0" cy="57606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flipH="1" flipV="1">
            <a:off x="3548063" y="2921794"/>
            <a:ext cx="557" cy="25300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3851920"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0" name="Gerade Verbindung 89"/>
          <p:cNvCxnSpPr/>
          <p:nvPr/>
        </p:nvCxnSpPr>
        <p:spPr>
          <a:xfrm flipV="1">
            <a:off x="2083594" y="2590800"/>
            <a:ext cx="0" cy="38338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flipV="1">
            <a:off x="2590800" y="2921794"/>
            <a:ext cx="969169" cy="238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2595563" y="2639665"/>
            <a:ext cx="2381" cy="28451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flipH="1">
            <a:off x="5558507" y="2538115"/>
            <a:ext cx="325388" cy="29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3320711" y="1079890"/>
            <a:ext cx="851515" cy="1661304"/>
          </a:xfrm>
          <a:prstGeom prst="rect">
            <a:avLst/>
          </a:prstGeom>
          <a:noFill/>
        </p:spPr>
        <p:txBody>
          <a:bodyPr vert="vert270" wrap="square" rtlCol="0">
            <a:spAutoFit/>
          </a:bodyPr>
          <a:lstStyle/>
          <a:p>
            <a:pPr>
              <a:lnSpc>
                <a:spcPts val="1300"/>
              </a:lnSpc>
            </a:pPr>
            <a:r>
              <a:rPr lang="de-DE" sz="1400" b="1" dirty="0" smtClean="0">
                <a:solidFill>
                  <a:srgbClr val="C0B59D"/>
                </a:solidFill>
              </a:rPr>
              <a:t>Bis 1935</a:t>
            </a:r>
            <a:r>
              <a:rPr lang="de-DE" sz="1400" dirty="0" smtClean="0">
                <a:solidFill>
                  <a:srgbClr val="C0B59D"/>
                </a:solidFill>
              </a:rPr>
              <a:t> Welt-</a:t>
            </a:r>
          </a:p>
          <a:p>
            <a:pPr>
              <a:lnSpc>
                <a:spcPts val="1300"/>
              </a:lnSpc>
            </a:pPr>
            <a:r>
              <a:rPr lang="de-DE" sz="1400" dirty="0" err="1" smtClean="0">
                <a:solidFill>
                  <a:srgbClr val="C0B59D"/>
                </a:solidFill>
              </a:rPr>
              <a:t>wirtschaftskrise</a:t>
            </a:r>
            <a:r>
              <a:rPr lang="de-DE" sz="1400" dirty="0" smtClean="0">
                <a:solidFill>
                  <a:srgbClr val="C0B59D"/>
                </a:solidFill>
              </a:rPr>
              <a:t>, </a:t>
            </a:r>
          </a:p>
          <a:p>
            <a:pPr>
              <a:lnSpc>
                <a:spcPts val="1300"/>
              </a:lnSpc>
            </a:pPr>
            <a:r>
              <a:rPr lang="de-DE" sz="1400" dirty="0" err="1" smtClean="0">
                <a:solidFill>
                  <a:srgbClr val="C0B59D"/>
                </a:solidFill>
              </a:rPr>
              <a:t>Massenarbeitslosig</a:t>
            </a:r>
            <a:r>
              <a:rPr lang="de-DE" sz="1400" dirty="0" smtClean="0">
                <a:solidFill>
                  <a:srgbClr val="C0B59D"/>
                </a:solidFill>
              </a:rPr>
              <a:t>-</a:t>
            </a:r>
          </a:p>
          <a:p>
            <a:pPr>
              <a:lnSpc>
                <a:spcPts val="1300"/>
              </a:lnSpc>
            </a:pPr>
            <a:r>
              <a:rPr lang="de-DE" sz="1400" dirty="0" err="1" smtClean="0">
                <a:solidFill>
                  <a:srgbClr val="C0B59D"/>
                </a:solidFill>
              </a:rPr>
              <a:t>keit</a:t>
            </a:r>
            <a:endParaRPr lang="de-DE" sz="1400" dirty="0" smtClean="0">
              <a:solidFill>
                <a:srgbClr val="C0B59D"/>
              </a:solidFill>
            </a:endParaRPr>
          </a:p>
        </p:txBody>
      </p:sp>
      <p:sp>
        <p:nvSpPr>
          <p:cNvPr id="45" name="Textfeld 44"/>
          <p:cNvSpPr txBox="1"/>
          <p:nvPr/>
        </p:nvSpPr>
        <p:spPr>
          <a:xfrm rot="5400000">
            <a:off x="1150268" y="4761453"/>
            <a:ext cx="553998" cy="1779879"/>
          </a:xfrm>
          <a:prstGeom prst="rect">
            <a:avLst/>
          </a:prstGeom>
          <a:noFill/>
        </p:spPr>
        <p:txBody>
          <a:bodyPr vert="vert270" wrap="square" rtlCol="0">
            <a:spAutoFit/>
          </a:bodyPr>
          <a:lstStyle/>
          <a:p>
            <a:pPr algn="just"/>
            <a:r>
              <a:rPr lang="de-DE" sz="1200" dirty="0" smtClean="0">
                <a:solidFill>
                  <a:srgbClr val="3B3398"/>
                </a:solidFill>
              </a:rPr>
              <a:t>Baubeginn war in Rheine im Jahr 1929.</a:t>
            </a:r>
          </a:p>
        </p:txBody>
      </p:sp>
      <p:sp>
        <p:nvSpPr>
          <p:cNvPr id="46" name="Textfeld 45"/>
          <p:cNvSpPr txBox="1"/>
          <p:nvPr/>
        </p:nvSpPr>
        <p:spPr>
          <a:xfrm rot="5400000">
            <a:off x="3348434" y="4102586"/>
            <a:ext cx="400110" cy="602413"/>
          </a:xfrm>
          <a:prstGeom prst="rect">
            <a:avLst/>
          </a:prstGeom>
          <a:noFill/>
        </p:spPr>
        <p:txBody>
          <a:bodyPr vert="vert270" wrap="square" rtlCol="0">
            <a:spAutoFit/>
          </a:bodyPr>
          <a:lstStyle/>
          <a:p>
            <a:pPr algn="ctr"/>
            <a:r>
              <a:rPr lang="de-DE" sz="1400" b="1" dirty="0" smtClean="0">
                <a:solidFill>
                  <a:srgbClr val="39368A"/>
                </a:solidFill>
              </a:rPr>
              <a:t>1931</a:t>
            </a:r>
            <a:endParaRPr lang="de-DE" sz="1400" b="1" dirty="0">
              <a:solidFill>
                <a:srgbClr val="39368A"/>
              </a:solidFill>
            </a:endParaRPr>
          </a:p>
        </p:txBody>
      </p:sp>
      <p:sp>
        <p:nvSpPr>
          <p:cNvPr id="53" name="Textfeld 52"/>
          <p:cNvSpPr txBox="1"/>
          <p:nvPr/>
        </p:nvSpPr>
        <p:spPr>
          <a:xfrm rot="5400000">
            <a:off x="2961502" y="4711315"/>
            <a:ext cx="1107996" cy="1779879"/>
          </a:xfrm>
          <a:prstGeom prst="rect">
            <a:avLst/>
          </a:prstGeom>
          <a:noFill/>
        </p:spPr>
        <p:txBody>
          <a:bodyPr vert="vert270" wrap="square" rtlCol="0">
            <a:spAutoFit/>
          </a:bodyPr>
          <a:lstStyle/>
          <a:p>
            <a:pPr algn="just"/>
            <a:r>
              <a:rPr lang="de-DE" sz="1200" dirty="0" smtClean="0">
                <a:solidFill>
                  <a:srgbClr val="3B3398"/>
                </a:solidFill>
              </a:rPr>
              <a:t>Ein Heidegebiet wird als Fluggelände angekauft. Auf dem Areal befindet sich heute der Flughafen Münster/Osnabrück.</a:t>
            </a:r>
          </a:p>
        </p:txBody>
      </p:sp>
      <p:sp>
        <p:nvSpPr>
          <p:cNvPr id="55" name="Eingekerbter Richtungspfeil 54"/>
          <p:cNvSpPr/>
          <p:nvPr/>
        </p:nvSpPr>
        <p:spPr>
          <a:xfrm>
            <a:off x="4634858" y="4725143"/>
            <a:ext cx="1872208" cy="1164501"/>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6" name="Textfeld 55"/>
          <p:cNvSpPr txBox="1"/>
          <p:nvPr/>
        </p:nvSpPr>
        <p:spPr>
          <a:xfrm rot="5400000">
            <a:off x="5357732" y="4540314"/>
            <a:ext cx="400110" cy="602413"/>
          </a:xfrm>
          <a:prstGeom prst="rect">
            <a:avLst/>
          </a:prstGeom>
          <a:noFill/>
        </p:spPr>
        <p:txBody>
          <a:bodyPr vert="vert270" wrap="square" rtlCol="0">
            <a:spAutoFit/>
          </a:bodyPr>
          <a:lstStyle/>
          <a:p>
            <a:pPr algn="ctr"/>
            <a:r>
              <a:rPr lang="de-DE" sz="1400" b="1" dirty="0" smtClean="0">
                <a:solidFill>
                  <a:srgbClr val="39368A"/>
                </a:solidFill>
              </a:rPr>
              <a:t>1934</a:t>
            </a:r>
            <a:endParaRPr lang="de-DE" sz="1400" b="1" dirty="0">
              <a:solidFill>
                <a:srgbClr val="39368A"/>
              </a:solidFill>
            </a:endParaRPr>
          </a:p>
        </p:txBody>
      </p:sp>
      <p:sp>
        <p:nvSpPr>
          <p:cNvPr id="57" name="Textfeld 56"/>
          <p:cNvSpPr txBox="1"/>
          <p:nvPr/>
        </p:nvSpPr>
        <p:spPr>
          <a:xfrm rot="5400000">
            <a:off x="5162391" y="4690008"/>
            <a:ext cx="738664" cy="1779879"/>
          </a:xfrm>
          <a:prstGeom prst="rect">
            <a:avLst/>
          </a:prstGeom>
          <a:noFill/>
        </p:spPr>
        <p:txBody>
          <a:bodyPr vert="vert270" wrap="square" rtlCol="0">
            <a:spAutoFit/>
          </a:bodyPr>
          <a:lstStyle/>
          <a:p>
            <a:pPr algn="just"/>
            <a:r>
              <a:rPr lang="de-DE" sz="1200" dirty="0" smtClean="0">
                <a:solidFill>
                  <a:srgbClr val="3B3398"/>
                </a:solidFill>
              </a:rPr>
              <a:t>Durch den Durchstich verkürzt sich der </a:t>
            </a:r>
            <a:r>
              <a:rPr lang="de-DE" sz="1200" dirty="0" err="1" smtClean="0">
                <a:solidFill>
                  <a:srgbClr val="3B3398"/>
                </a:solidFill>
              </a:rPr>
              <a:t>Emslauf</a:t>
            </a:r>
            <a:r>
              <a:rPr lang="de-DE" sz="1200" dirty="0" smtClean="0">
                <a:solidFill>
                  <a:srgbClr val="3B3398"/>
                </a:solidFill>
              </a:rPr>
              <a:t> um 1100 m.</a:t>
            </a:r>
          </a:p>
        </p:txBody>
      </p:sp>
      <p:sp>
        <p:nvSpPr>
          <p:cNvPr id="62" name="Eingekerbter Richtungspfeil 61"/>
          <p:cNvSpPr/>
          <p:nvPr/>
        </p:nvSpPr>
        <p:spPr>
          <a:xfrm>
            <a:off x="6804249" y="4365104"/>
            <a:ext cx="1872208" cy="108012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72" name="Ellipse 71"/>
          <p:cNvSpPr/>
          <p:nvPr/>
        </p:nvSpPr>
        <p:spPr>
          <a:xfrm>
            <a:off x="5508104"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p:cNvSpPr/>
          <p:nvPr/>
        </p:nvSpPr>
        <p:spPr>
          <a:xfrm>
            <a:off x="6084168"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1" name="Gerade Verbindung 100"/>
          <p:cNvCxnSpPr/>
          <p:nvPr/>
        </p:nvCxnSpPr>
        <p:spPr>
          <a:xfrm>
            <a:off x="6660232" y="3068960"/>
            <a:ext cx="4887" cy="189832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flipV="1">
            <a:off x="6196013" y="2560515"/>
            <a:ext cx="1" cy="39937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p:nvCxnSpPr>
        <p:spPr>
          <a:xfrm>
            <a:off x="6185917" y="2950369"/>
            <a:ext cx="1557908"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6" name="Gerade Verbindung 115"/>
          <p:cNvCxnSpPr/>
          <p:nvPr/>
        </p:nvCxnSpPr>
        <p:spPr>
          <a:xfrm>
            <a:off x="7741444" y="2945606"/>
            <a:ext cx="1268" cy="195417"/>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p:nvCxnSpPr>
        <p:spPr>
          <a:xfrm>
            <a:off x="6655594" y="4957763"/>
            <a:ext cx="148654" cy="256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7" name="Textfeld 76"/>
          <p:cNvSpPr txBox="1"/>
          <p:nvPr/>
        </p:nvSpPr>
        <p:spPr>
          <a:xfrm rot="5400000">
            <a:off x="5753698" y="491750"/>
            <a:ext cx="684803" cy="1445280"/>
          </a:xfrm>
          <a:prstGeom prst="rect">
            <a:avLst/>
          </a:prstGeom>
          <a:noFill/>
        </p:spPr>
        <p:txBody>
          <a:bodyPr vert="vert270" wrap="square" rtlCol="0">
            <a:spAutoFit/>
          </a:bodyPr>
          <a:lstStyle/>
          <a:p>
            <a:pPr>
              <a:lnSpc>
                <a:spcPts val="1300"/>
              </a:lnSpc>
            </a:pPr>
            <a:r>
              <a:rPr lang="de-DE" sz="1400" b="1" dirty="0" smtClean="0">
                <a:solidFill>
                  <a:srgbClr val="C0B59D"/>
                </a:solidFill>
              </a:rPr>
              <a:t>1938</a:t>
            </a:r>
            <a:r>
              <a:rPr lang="de-DE" sz="1400" dirty="0" smtClean="0">
                <a:solidFill>
                  <a:srgbClr val="C0B59D"/>
                </a:solidFill>
              </a:rPr>
              <a:t> Otto Hahn </a:t>
            </a:r>
          </a:p>
          <a:p>
            <a:pPr>
              <a:lnSpc>
                <a:spcPts val="1300"/>
              </a:lnSpc>
            </a:pPr>
            <a:r>
              <a:rPr lang="de-DE" sz="1400" dirty="0" smtClean="0">
                <a:solidFill>
                  <a:srgbClr val="C0B59D"/>
                </a:solidFill>
              </a:rPr>
              <a:t>entdeckt die </a:t>
            </a:r>
          </a:p>
          <a:p>
            <a:pPr>
              <a:lnSpc>
                <a:spcPts val="1300"/>
              </a:lnSpc>
            </a:pPr>
            <a:r>
              <a:rPr lang="de-DE" sz="1400" dirty="0" smtClean="0">
                <a:solidFill>
                  <a:srgbClr val="C0B59D"/>
                </a:solidFill>
              </a:rPr>
              <a:t>Kernspaltung </a:t>
            </a:r>
          </a:p>
        </p:txBody>
      </p:sp>
      <p:sp>
        <p:nvSpPr>
          <p:cNvPr id="78" name="Textfeld 77"/>
          <p:cNvSpPr txBox="1"/>
          <p:nvPr/>
        </p:nvSpPr>
        <p:spPr>
          <a:xfrm rot="5400000">
            <a:off x="2945386" y="491750"/>
            <a:ext cx="684803" cy="1445280"/>
          </a:xfrm>
          <a:prstGeom prst="rect">
            <a:avLst/>
          </a:prstGeom>
          <a:noFill/>
        </p:spPr>
        <p:txBody>
          <a:bodyPr vert="vert270" wrap="square" rtlCol="0">
            <a:spAutoFit/>
          </a:bodyPr>
          <a:lstStyle/>
          <a:p>
            <a:pPr>
              <a:lnSpc>
                <a:spcPts val="1300"/>
              </a:lnSpc>
            </a:pPr>
            <a:r>
              <a:rPr lang="de-DE" sz="1400" b="1" dirty="0" smtClean="0">
                <a:solidFill>
                  <a:srgbClr val="C0B59D"/>
                </a:solidFill>
              </a:rPr>
              <a:t>1933</a:t>
            </a:r>
            <a:r>
              <a:rPr lang="de-DE" sz="1400" dirty="0" smtClean="0">
                <a:solidFill>
                  <a:srgbClr val="C0B59D"/>
                </a:solidFill>
              </a:rPr>
              <a:t> Macht-</a:t>
            </a:r>
          </a:p>
          <a:p>
            <a:pPr>
              <a:lnSpc>
                <a:spcPts val="1300"/>
              </a:lnSpc>
            </a:pPr>
            <a:r>
              <a:rPr lang="de-DE" sz="1400" dirty="0" err="1" smtClean="0">
                <a:solidFill>
                  <a:srgbClr val="C0B59D"/>
                </a:solidFill>
              </a:rPr>
              <a:t>übernahme</a:t>
            </a:r>
            <a:r>
              <a:rPr lang="de-DE" sz="1400" dirty="0" smtClean="0">
                <a:solidFill>
                  <a:srgbClr val="C0B59D"/>
                </a:solidFill>
              </a:rPr>
              <a:t> der </a:t>
            </a:r>
          </a:p>
          <a:p>
            <a:pPr>
              <a:lnSpc>
                <a:spcPts val="1300"/>
              </a:lnSpc>
            </a:pPr>
            <a:r>
              <a:rPr lang="de-DE" sz="1400" dirty="0" smtClean="0">
                <a:solidFill>
                  <a:srgbClr val="C0B59D"/>
                </a:solidFill>
              </a:rPr>
              <a:t>NSDAP</a:t>
            </a:r>
          </a:p>
        </p:txBody>
      </p:sp>
      <p:sp>
        <p:nvSpPr>
          <p:cNvPr id="80" name="Textfeld 79"/>
          <p:cNvSpPr txBox="1"/>
          <p:nvPr/>
        </p:nvSpPr>
        <p:spPr>
          <a:xfrm rot="5400000">
            <a:off x="6007703" y="985186"/>
            <a:ext cx="518091" cy="1517288"/>
          </a:xfrm>
          <a:prstGeom prst="rect">
            <a:avLst/>
          </a:prstGeom>
          <a:noFill/>
        </p:spPr>
        <p:txBody>
          <a:bodyPr vert="vert270" wrap="square" rtlCol="0">
            <a:spAutoFit/>
          </a:bodyPr>
          <a:lstStyle/>
          <a:p>
            <a:pPr>
              <a:lnSpc>
                <a:spcPts val="1300"/>
              </a:lnSpc>
            </a:pPr>
            <a:r>
              <a:rPr lang="de-DE" sz="1400" b="1" dirty="0" smtClean="0">
                <a:solidFill>
                  <a:srgbClr val="C0B59D"/>
                </a:solidFill>
              </a:rPr>
              <a:t>1939</a:t>
            </a:r>
            <a:r>
              <a:rPr lang="de-DE" sz="1400" dirty="0" smtClean="0">
                <a:solidFill>
                  <a:srgbClr val="C0B59D"/>
                </a:solidFill>
              </a:rPr>
              <a:t> Beginn des </a:t>
            </a:r>
          </a:p>
          <a:p>
            <a:pPr>
              <a:lnSpc>
                <a:spcPts val="1300"/>
              </a:lnSpc>
            </a:pPr>
            <a:r>
              <a:rPr lang="de-DE" sz="1400" dirty="0" smtClean="0">
                <a:solidFill>
                  <a:srgbClr val="C0B59D"/>
                </a:solidFill>
              </a:rPr>
              <a:t>Zweiten Weltkriegs </a:t>
            </a:r>
          </a:p>
        </p:txBody>
      </p:sp>
      <p:pic>
        <p:nvPicPr>
          <p:cNvPr id="79" name="Grafik 78" descr="1930 Rheine Ludgerusbrücke Stadtarchiv Rheine.JPG"/>
          <p:cNvPicPr>
            <a:picLocks noChangeAspect="1"/>
          </p:cNvPicPr>
          <p:nvPr/>
        </p:nvPicPr>
        <p:blipFill>
          <a:blip r:embed="rId2" cstate="print"/>
          <a:stretch>
            <a:fillRect/>
          </a:stretch>
        </p:blipFill>
        <p:spPr>
          <a:xfrm>
            <a:off x="537328" y="3140968"/>
            <a:ext cx="1871827" cy="1161951"/>
          </a:xfrm>
          <a:prstGeom prst="rect">
            <a:avLst/>
          </a:prstGeom>
          <a:ln w="19050">
            <a:solidFill>
              <a:srgbClr val="C0B59D"/>
            </a:solidFill>
          </a:ln>
        </p:spPr>
      </p:pic>
      <p:pic>
        <p:nvPicPr>
          <p:cNvPr id="82" name="Grafik 81" descr="1934_Greven_Emsregulierung durch den Reichsarbeitsdienstin Guntrup1935 Stadtarchiv Greven Abg.Hist. Nr. 192 Bild 169 Foto Heimatverein Greven.jpg"/>
          <p:cNvPicPr>
            <a:picLocks noChangeAspect="1"/>
          </p:cNvPicPr>
          <p:nvPr/>
        </p:nvPicPr>
        <p:blipFill>
          <a:blip r:embed="rId3" cstate="print"/>
          <a:stretch>
            <a:fillRect/>
          </a:stretch>
        </p:blipFill>
        <p:spPr>
          <a:xfrm>
            <a:off x="4641783" y="3277339"/>
            <a:ext cx="1866173" cy="1336247"/>
          </a:xfrm>
          <a:prstGeom prst="rect">
            <a:avLst/>
          </a:prstGeom>
          <a:ln w="19050">
            <a:solidFill>
              <a:srgbClr val="C0B59D"/>
            </a:solidFill>
          </a:ln>
        </p:spPr>
      </p:pic>
      <p:sp>
        <p:nvSpPr>
          <p:cNvPr id="83" name="Textfeld 82"/>
          <p:cNvSpPr txBox="1"/>
          <p:nvPr/>
        </p:nvSpPr>
        <p:spPr>
          <a:xfrm rot="5400000">
            <a:off x="986216" y="4082953"/>
            <a:ext cx="1046440" cy="1944215"/>
          </a:xfrm>
          <a:prstGeom prst="rect">
            <a:avLst/>
          </a:prstGeom>
          <a:noFill/>
        </p:spPr>
        <p:txBody>
          <a:bodyPr vert="vert270" wrap="square" rtlCol="0">
            <a:spAutoFit/>
          </a:bodyPr>
          <a:lstStyle/>
          <a:p>
            <a:pPr algn="ctr"/>
            <a:r>
              <a:rPr lang="de-DE" sz="1400" b="1" dirty="0" smtClean="0">
                <a:solidFill>
                  <a:srgbClr val="39368A"/>
                </a:solidFill>
              </a:rPr>
              <a:t>Fertigstellung der </a:t>
            </a:r>
            <a:r>
              <a:rPr lang="de-DE" sz="1400" b="1" dirty="0" err="1" smtClean="0">
                <a:solidFill>
                  <a:srgbClr val="39368A"/>
                </a:solidFill>
              </a:rPr>
              <a:t>Ludgerusbrücke</a:t>
            </a:r>
            <a:r>
              <a:rPr lang="de-DE" sz="1400" b="1" dirty="0" smtClean="0">
                <a:solidFill>
                  <a:srgbClr val="39368A"/>
                </a:solidFill>
              </a:rPr>
              <a:t> als zweiter Straßenbrücke über die Ems</a:t>
            </a:r>
            <a:endParaRPr lang="de-DE" sz="1400" b="1" dirty="0">
              <a:solidFill>
                <a:srgbClr val="39368A"/>
              </a:solidFill>
            </a:endParaRPr>
          </a:p>
        </p:txBody>
      </p:sp>
      <p:sp>
        <p:nvSpPr>
          <p:cNvPr id="89" name="Textfeld 88"/>
          <p:cNvSpPr txBox="1"/>
          <p:nvPr/>
        </p:nvSpPr>
        <p:spPr>
          <a:xfrm rot="5400000">
            <a:off x="3146165" y="3878579"/>
            <a:ext cx="830997" cy="1872208"/>
          </a:xfrm>
          <a:prstGeom prst="rect">
            <a:avLst/>
          </a:prstGeom>
          <a:noFill/>
        </p:spPr>
        <p:txBody>
          <a:bodyPr vert="vert270" wrap="square" rtlCol="0">
            <a:spAutoFit/>
          </a:bodyPr>
          <a:lstStyle/>
          <a:p>
            <a:pPr algn="ctr"/>
            <a:r>
              <a:rPr lang="de-DE" sz="1400" b="1" dirty="0" smtClean="0">
                <a:solidFill>
                  <a:srgbClr val="39368A"/>
                </a:solidFill>
              </a:rPr>
              <a:t>Die Luftfahrtvereinigung Greven wird gegründet</a:t>
            </a:r>
            <a:endParaRPr lang="de-DE" sz="1400" b="1" dirty="0">
              <a:solidFill>
                <a:srgbClr val="39368A"/>
              </a:solidFill>
            </a:endParaRPr>
          </a:p>
        </p:txBody>
      </p:sp>
      <p:cxnSp>
        <p:nvCxnSpPr>
          <p:cNvPr id="97" name="Gerade Verbindung 96"/>
          <p:cNvCxnSpPr/>
          <p:nvPr/>
        </p:nvCxnSpPr>
        <p:spPr>
          <a:xfrm flipV="1">
            <a:off x="3563888" y="3717032"/>
            <a:ext cx="0" cy="57606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81" name="Grafik 80" descr="1931_Greven_Gruendung Luftfahrtvereinigung Luftbild des Flugplatzes der Luftfahrtvereinigung Greven in der Hüttruper Heide 1930er Jahre Stadtarchiv Greven Dep. 21 Nr.9 Foto Herbert Schründer.jpg"/>
          <p:cNvPicPr>
            <a:picLocks noChangeAspect="1"/>
          </p:cNvPicPr>
          <p:nvPr/>
        </p:nvPicPr>
        <p:blipFill>
          <a:blip r:embed="rId4" cstate="print"/>
          <a:stretch>
            <a:fillRect/>
          </a:stretch>
        </p:blipFill>
        <p:spPr>
          <a:xfrm>
            <a:off x="2644610" y="2996953"/>
            <a:ext cx="1801454" cy="1148804"/>
          </a:xfrm>
          <a:prstGeom prst="rect">
            <a:avLst/>
          </a:prstGeom>
          <a:ln w="19050">
            <a:solidFill>
              <a:srgbClr val="C0B59D"/>
            </a:solidFill>
          </a:ln>
        </p:spPr>
      </p:pic>
      <p:sp>
        <p:nvSpPr>
          <p:cNvPr id="98" name="Textfeld 97"/>
          <p:cNvSpPr txBox="1"/>
          <p:nvPr/>
        </p:nvSpPr>
        <p:spPr>
          <a:xfrm rot="5400000">
            <a:off x="5272335" y="4182669"/>
            <a:ext cx="615553" cy="1872208"/>
          </a:xfrm>
          <a:prstGeom prst="rect">
            <a:avLst/>
          </a:prstGeom>
          <a:noFill/>
        </p:spPr>
        <p:txBody>
          <a:bodyPr vert="vert270" wrap="square" rtlCol="0">
            <a:spAutoFit/>
          </a:bodyPr>
          <a:lstStyle/>
          <a:p>
            <a:pPr algn="ctr"/>
            <a:r>
              <a:rPr lang="de-DE" sz="1400" b="1" dirty="0" smtClean="0">
                <a:solidFill>
                  <a:srgbClr val="39368A"/>
                </a:solidFill>
              </a:rPr>
              <a:t>Emsschleife in Greven durchstochen</a:t>
            </a:r>
            <a:endParaRPr lang="de-DE" sz="1400" b="1" dirty="0">
              <a:solidFill>
                <a:srgbClr val="39368A"/>
              </a:solidFill>
            </a:endParaRPr>
          </a:p>
        </p:txBody>
      </p:sp>
      <p:sp>
        <p:nvSpPr>
          <p:cNvPr id="100" name="Textfeld 99"/>
          <p:cNvSpPr txBox="1"/>
          <p:nvPr/>
        </p:nvSpPr>
        <p:spPr>
          <a:xfrm rot="5400000">
            <a:off x="7553472" y="4191945"/>
            <a:ext cx="400110" cy="602413"/>
          </a:xfrm>
          <a:prstGeom prst="rect">
            <a:avLst/>
          </a:prstGeom>
          <a:noFill/>
        </p:spPr>
        <p:txBody>
          <a:bodyPr vert="vert270" wrap="square" rtlCol="0">
            <a:spAutoFit/>
          </a:bodyPr>
          <a:lstStyle/>
          <a:p>
            <a:pPr algn="ctr"/>
            <a:r>
              <a:rPr lang="de-DE" sz="1400" b="1" dirty="0" smtClean="0">
                <a:solidFill>
                  <a:srgbClr val="39368A"/>
                </a:solidFill>
              </a:rPr>
              <a:t>1937</a:t>
            </a:r>
            <a:endParaRPr lang="de-DE" sz="1400" b="1" dirty="0">
              <a:solidFill>
                <a:srgbClr val="39368A"/>
              </a:solidFill>
            </a:endParaRPr>
          </a:p>
        </p:txBody>
      </p:sp>
      <p:sp>
        <p:nvSpPr>
          <p:cNvPr id="103" name="Textfeld 102"/>
          <p:cNvSpPr txBox="1"/>
          <p:nvPr/>
        </p:nvSpPr>
        <p:spPr>
          <a:xfrm rot="5400000">
            <a:off x="7217132" y="4024228"/>
            <a:ext cx="1046440" cy="1872208"/>
          </a:xfrm>
          <a:prstGeom prst="rect">
            <a:avLst/>
          </a:prstGeom>
          <a:noFill/>
        </p:spPr>
        <p:txBody>
          <a:bodyPr vert="vert270" wrap="square" rtlCol="0">
            <a:spAutoFit/>
          </a:bodyPr>
          <a:lstStyle/>
          <a:p>
            <a:pPr algn="ctr"/>
            <a:r>
              <a:rPr lang="de-DE" sz="1400" b="1" dirty="0" smtClean="0">
                <a:solidFill>
                  <a:srgbClr val="39368A"/>
                </a:solidFill>
              </a:rPr>
              <a:t>Chaussee zwischen </a:t>
            </a:r>
            <a:r>
              <a:rPr lang="de-DE" sz="1400" b="1" dirty="0" err="1" smtClean="0">
                <a:solidFill>
                  <a:srgbClr val="39368A"/>
                </a:solidFill>
              </a:rPr>
              <a:t>Saerbeck</a:t>
            </a:r>
            <a:r>
              <a:rPr lang="de-DE" sz="1400" b="1" dirty="0" smtClean="0">
                <a:solidFill>
                  <a:srgbClr val="39368A"/>
                </a:solidFill>
              </a:rPr>
              <a:t> und Münster wird zur Reichsstraße erhoben</a:t>
            </a:r>
            <a:endParaRPr lang="de-DE" sz="1400" b="1" dirty="0">
              <a:solidFill>
                <a:srgbClr val="39368A"/>
              </a:solidFill>
            </a:endParaRPr>
          </a:p>
        </p:txBody>
      </p:sp>
      <p:sp>
        <p:nvSpPr>
          <p:cNvPr id="104" name="Eingekerbter Richtungspfeil 103"/>
          <p:cNvSpPr/>
          <p:nvPr/>
        </p:nvSpPr>
        <p:spPr>
          <a:xfrm>
            <a:off x="6804248" y="3140968"/>
            <a:ext cx="1872208" cy="97667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05" name="Textfeld 104"/>
          <p:cNvSpPr txBox="1"/>
          <p:nvPr/>
        </p:nvSpPr>
        <p:spPr>
          <a:xfrm rot="5400000">
            <a:off x="7527122" y="2956138"/>
            <a:ext cx="400110" cy="602413"/>
          </a:xfrm>
          <a:prstGeom prst="rect">
            <a:avLst/>
          </a:prstGeom>
          <a:noFill/>
        </p:spPr>
        <p:txBody>
          <a:bodyPr vert="vert270" wrap="square" rtlCol="0">
            <a:spAutoFit/>
          </a:bodyPr>
          <a:lstStyle/>
          <a:p>
            <a:pPr algn="ctr"/>
            <a:r>
              <a:rPr lang="de-DE" sz="1400" b="1" dirty="0" smtClean="0">
                <a:solidFill>
                  <a:srgbClr val="39368A"/>
                </a:solidFill>
              </a:rPr>
              <a:t>1938</a:t>
            </a:r>
            <a:endParaRPr lang="de-DE" sz="1400" b="1" dirty="0">
              <a:solidFill>
                <a:srgbClr val="39368A"/>
              </a:solidFill>
            </a:endParaRPr>
          </a:p>
        </p:txBody>
      </p:sp>
      <p:sp>
        <p:nvSpPr>
          <p:cNvPr id="107" name="Textfeld 106"/>
          <p:cNvSpPr txBox="1"/>
          <p:nvPr/>
        </p:nvSpPr>
        <p:spPr>
          <a:xfrm rot="5400000">
            <a:off x="7424114" y="2999181"/>
            <a:ext cx="553998" cy="1779879"/>
          </a:xfrm>
          <a:prstGeom prst="rect">
            <a:avLst/>
          </a:prstGeom>
          <a:noFill/>
        </p:spPr>
        <p:txBody>
          <a:bodyPr vert="vert270" wrap="square" rtlCol="0">
            <a:spAutoFit/>
          </a:bodyPr>
          <a:lstStyle/>
          <a:p>
            <a:pPr algn="just"/>
            <a:r>
              <a:rPr lang="de-DE" sz="1200" dirty="0" smtClean="0">
                <a:solidFill>
                  <a:srgbClr val="3B3398"/>
                </a:solidFill>
              </a:rPr>
              <a:t>Emsdetten hat zu dieser Zeit 17.000 Einwohner.</a:t>
            </a:r>
          </a:p>
        </p:txBody>
      </p:sp>
      <p:sp>
        <p:nvSpPr>
          <p:cNvPr id="109" name="Textfeld 108"/>
          <p:cNvSpPr txBox="1"/>
          <p:nvPr/>
        </p:nvSpPr>
        <p:spPr>
          <a:xfrm rot="5400000">
            <a:off x="7432575" y="2579239"/>
            <a:ext cx="615553" cy="1872208"/>
          </a:xfrm>
          <a:prstGeom prst="rect">
            <a:avLst/>
          </a:prstGeom>
          <a:noFill/>
        </p:spPr>
        <p:txBody>
          <a:bodyPr vert="vert270" wrap="square" rtlCol="0">
            <a:spAutoFit/>
          </a:bodyPr>
          <a:lstStyle/>
          <a:p>
            <a:pPr algn="ctr"/>
            <a:r>
              <a:rPr lang="de-DE" sz="1400" b="1" dirty="0" smtClean="0">
                <a:solidFill>
                  <a:srgbClr val="39368A"/>
                </a:solidFill>
              </a:rPr>
              <a:t>Emsdetten erhält Stadtrechte</a:t>
            </a:r>
            <a:endParaRPr lang="de-DE" sz="1400" b="1" dirty="0">
              <a:solidFill>
                <a:srgbClr val="39368A"/>
              </a:solidFill>
            </a:endParaRPr>
          </a:p>
        </p:txBody>
      </p:sp>
      <p:cxnSp>
        <p:nvCxnSpPr>
          <p:cNvPr id="136" name="Gerade Verbindung 135"/>
          <p:cNvCxnSpPr/>
          <p:nvPr/>
        </p:nvCxnSpPr>
        <p:spPr>
          <a:xfrm flipH="1" flipV="1">
            <a:off x="5872561" y="2533552"/>
            <a:ext cx="1983" cy="54064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3" name="Textfeld 62"/>
          <p:cNvSpPr txBox="1"/>
          <p:nvPr/>
        </p:nvSpPr>
        <p:spPr>
          <a:xfrm rot="5400000">
            <a:off x="2136265" y="4066621"/>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65" name="Textfeld 64"/>
          <p:cNvSpPr txBox="1"/>
          <p:nvPr/>
        </p:nvSpPr>
        <p:spPr>
          <a:xfrm rot="5400000">
            <a:off x="4189824" y="3896902"/>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66" name="Textfeld 65"/>
          <p:cNvSpPr txBox="1"/>
          <p:nvPr/>
        </p:nvSpPr>
        <p:spPr>
          <a:xfrm rot="5400000">
            <a:off x="6259006" y="4381908"/>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630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206388"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2" name="Textfeld 51"/>
          <p:cNvSpPr txBox="1"/>
          <p:nvPr/>
        </p:nvSpPr>
        <p:spPr>
          <a:xfrm>
            <a:off x="3822303"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4" name="Textfeld 53"/>
          <p:cNvSpPr txBox="1"/>
          <p:nvPr/>
        </p:nvSpPr>
        <p:spPr>
          <a:xfrm>
            <a:off x="449999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6" name="Textfeld 55"/>
          <p:cNvSpPr txBox="1"/>
          <p:nvPr/>
        </p:nvSpPr>
        <p:spPr>
          <a:xfrm>
            <a:off x="5870684"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58" name="Textfeld 57"/>
          <p:cNvSpPr txBox="1"/>
          <p:nvPr/>
        </p:nvSpPr>
        <p:spPr>
          <a:xfrm>
            <a:off x="651875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166828"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8690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1940 bis 1950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5148064"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1940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5334942"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5508104"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1950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115616"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4" name="Textfeld 43"/>
          <p:cNvSpPr txBox="1"/>
          <p:nvPr/>
        </p:nvSpPr>
        <p:spPr>
          <a:xfrm>
            <a:off x="1838236"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
        <p:nvSpPr>
          <p:cNvPr id="46" name="Textfeld 45"/>
          <p:cNvSpPr txBox="1"/>
          <p:nvPr/>
        </p:nvSpPr>
        <p:spPr>
          <a:xfrm>
            <a:off x="2528699"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48" name="Textfeld 47"/>
          <p:cNvSpPr txBox="1"/>
          <p:nvPr/>
        </p:nvSpPr>
        <p:spPr>
          <a:xfrm>
            <a:off x="3206388"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0" name="Textfeld 49"/>
          <p:cNvSpPr txBox="1"/>
          <p:nvPr/>
        </p:nvSpPr>
        <p:spPr>
          <a:xfrm>
            <a:off x="3854460"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2" name="Textfeld 51"/>
          <p:cNvSpPr txBox="1"/>
          <p:nvPr/>
        </p:nvSpPr>
        <p:spPr>
          <a:xfrm>
            <a:off x="4574540"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4" name="Textfeld 53"/>
          <p:cNvSpPr txBox="1"/>
          <p:nvPr/>
        </p:nvSpPr>
        <p:spPr>
          <a:xfrm>
            <a:off x="5222612"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6" name="Textfeld 55"/>
          <p:cNvSpPr txBox="1"/>
          <p:nvPr/>
        </p:nvSpPr>
        <p:spPr>
          <a:xfrm>
            <a:off x="5942692"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58" name="Textfeld 57"/>
          <p:cNvSpPr txBox="1"/>
          <p:nvPr/>
        </p:nvSpPr>
        <p:spPr>
          <a:xfrm>
            <a:off x="6590764"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238836"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958916"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899592"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1816 bis 1820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944523"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1816</a:t>
            </a:r>
            <a:endParaRPr lang="de-DE" sz="1600" b="1" dirty="0">
              <a:solidFill>
                <a:srgbClr val="39368A"/>
              </a:solidFill>
              <a:latin typeface="Arial" pitchFamily="34" charset="0"/>
              <a:ea typeface="+mj-ea"/>
              <a:cs typeface="Arial" pitchFamily="34" charset="0"/>
            </a:endParaRPr>
          </a:p>
        </p:txBody>
      </p:sp>
      <p:sp>
        <p:nvSpPr>
          <p:cNvPr id="31" name="Textfeld 30"/>
          <p:cNvSpPr txBox="1"/>
          <p:nvPr/>
        </p:nvSpPr>
        <p:spPr>
          <a:xfrm>
            <a:off x="1255576"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1820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81737"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92389"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452669"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465988"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126268"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140221"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800501"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813693"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73973"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87926"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148206"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161525"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821805"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842744"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503024"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516977"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77257"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90576"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850856"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864809"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525089"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98561"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1017573" y="2488134"/>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advClick="0" advTm="3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feld 59"/>
          <p:cNvSpPr txBox="1"/>
          <p:nvPr/>
        </p:nvSpPr>
        <p:spPr>
          <a:xfrm rot="5400000">
            <a:off x="6486019" y="3912151"/>
            <a:ext cx="492443" cy="3888432"/>
          </a:xfrm>
          <a:prstGeom prst="rect">
            <a:avLst/>
          </a:prstGeom>
          <a:noFill/>
        </p:spPr>
        <p:txBody>
          <a:bodyPr vert="vert270" wrap="square" rtlCol="0">
            <a:spAutoFit/>
          </a:bodyPr>
          <a:lstStyle/>
          <a:p>
            <a:pPr algn="just"/>
            <a:r>
              <a:rPr lang="de-DE" sz="1000" dirty="0" smtClean="0">
                <a:solidFill>
                  <a:srgbClr val="3B3398"/>
                </a:solidFill>
              </a:rPr>
              <a:t>Im Februar 1946 führt die Ems den höchsten Wasserstand seit Menschengedenken und zerstört große Teile Rheines.</a:t>
            </a:r>
          </a:p>
        </p:txBody>
      </p:sp>
      <p:sp>
        <p:nvSpPr>
          <p:cNvPr id="94" name="Textfeld 93"/>
          <p:cNvSpPr txBox="1"/>
          <p:nvPr/>
        </p:nvSpPr>
        <p:spPr>
          <a:xfrm rot="5400000">
            <a:off x="7427348" y="2527161"/>
            <a:ext cx="553998" cy="1800199"/>
          </a:xfrm>
          <a:prstGeom prst="rect">
            <a:avLst/>
          </a:prstGeom>
          <a:noFill/>
        </p:spPr>
        <p:txBody>
          <a:bodyPr vert="vert270" wrap="square" rtlCol="0">
            <a:spAutoFit/>
          </a:bodyPr>
          <a:lstStyle/>
          <a:p>
            <a:pPr algn="ctr"/>
            <a:r>
              <a:rPr lang="de-DE" sz="1200" b="1" dirty="0" smtClean="0">
                <a:solidFill>
                  <a:srgbClr val="39368A"/>
                </a:solidFill>
              </a:rPr>
              <a:t> Einrichtung eines Schifferkinderheimes</a:t>
            </a:r>
            <a:endParaRPr lang="de-DE" sz="1200" b="1" dirty="0">
              <a:solidFill>
                <a:srgbClr val="39368A"/>
              </a:solidFill>
            </a:endParaRPr>
          </a:p>
        </p:txBody>
      </p:sp>
      <p:sp>
        <p:nvSpPr>
          <p:cNvPr id="69" name="Textfeld 68"/>
          <p:cNvSpPr txBox="1"/>
          <p:nvPr/>
        </p:nvSpPr>
        <p:spPr>
          <a:xfrm rot="5400000">
            <a:off x="7391342" y="2943527"/>
            <a:ext cx="646331" cy="1779879"/>
          </a:xfrm>
          <a:prstGeom prst="rect">
            <a:avLst/>
          </a:prstGeom>
          <a:noFill/>
        </p:spPr>
        <p:txBody>
          <a:bodyPr vert="vert270" wrap="square" rtlCol="0">
            <a:spAutoFit/>
          </a:bodyPr>
          <a:lstStyle/>
          <a:p>
            <a:pPr algn="just"/>
            <a:r>
              <a:rPr lang="de-DE" sz="1000" dirty="0" smtClean="0">
                <a:solidFill>
                  <a:srgbClr val="3B3398"/>
                </a:solidFill>
              </a:rPr>
              <a:t>Unweit des „Nassen Dreiecks“ entsteht ein Internat für 75 Kinder von Schifferfamilien.</a:t>
            </a:r>
          </a:p>
        </p:txBody>
      </p:sp>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1950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1940 bis 1950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1940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251520" y="5157192"/>
            <a:ext cx="1872208" cy="57606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115" name="Gerade Verbindung 114"/>
          <p:cNvCxnSpPr/>
          <p:nvPr/>
        </p:nvCxnSpPr>
        <p:spPr>
          <a:xfrm>
            <a:off x="1197769" y="2921794"/>
            <a:ext cx="1612106" cy="476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a:off x="3702844" y="2533650"/>
            <a:ext cx="813818" cy="506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2339752" y="4509121"/>
            <a:ext cx="1800200" cy="1152127"/>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0" name="Ellipse 29"/>
          <p:cNvSpPr/>
          <p:nvPr/>
        </p:nvSpPr>
        <p:spPr>
          <a:xfrm>
            <a:off x="2699792" y="243982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4" name="Gerade Verbindung 53"/>
          <p:cNvCxnSpPr/>
          <p:nvPr/>
        </p:nvCxnSpPr>
        <p:spPr>
          <a:xfrm flipV="1">
            <a:off x="4148138" y="2902744"/>
            <a:ext cx="0" cy="20240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1945</a:t>
            </a:r>
            <a:endParaRPr lang="de-DE" sz="2400" b="1" dirty="0">
              <a:solidFill>
                <a:srgbClr val="3B3398"/>
              </a:solidFill>
            </a:endParaRPr>
          </a:p>
        </p:txBody>
      </p:sp>
      <p:cxnSp>
        <p:nvCxnSpPr>
          <p:cNvPr id="73" name="Gerade Verbindung 72"/>
          <p:cNvCxnSpPr/>
          <p:nvPr/>
        </p:nvCxnSpPr>
        <p:spPr>
          <a:xfrm flipH="1">
            <a:off x="1187624" y="2924944"/>
            <a:ext cx="18661" cy="86328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flipV="1">
            <a:off x="1187624" y="4581129"/>
            <a:ext cx="0" cy="57606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a:stCxn id="148" idx="0"/>
          </p:cNvCxnSpPr>
          <p:nvPr/>
        </p:nvCxnSpPr>
        <p:spPr>
          <a:xfrm flipV="1">
            <a:off x="3239852" y="2900363"/>
            <a:ext cx="12936" cy="160875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4427984"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4860032"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0" name="Gerade Verbindung 89"/>
          <p:cNvCxnSpPr/>
          <p:nvPr/>
        </p:nvCxnSpPr>
        <p:spPr>
          <a:xfrm flipV="1">
            <a:off x="2805113" y="2636912"/>
            <a:ext cx="2691" cy="29916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flipH="1" flipV="1">
            <a:off x="4934918" y="2536031"/>
            <a:ext cx="1523529" cy="208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3851920" y="409122"/>
            <a:ext cx="518091" cy="1373272"/>
          </a:xfrm>
          <a:prstGeom prst="rect">
            <a:avLst/>
          </a:prstGeom>
          <a:noFill/>
        </p:spPr>
        <p:txBody>
          <a:bodyPr vert="vert270" wrap="square" rtlCol="0">
            <a:spAutoFit/>
          </a:bodyPr>
          <a:lstStyle/>
          <a:p>
            <a:pPr>
              <a:lnSpc>
                <a:spcPts val="1300"/>
              </a:lnSpc>
            </a:pPr>
            <a:r>
              <a:rPr lang="de-DE" sz="1400" b="1" dirty="0" smtClean="0">
                <a:solidFill>
                  <a:srgbClr val="C0B59D"/>
                </a:solidFill>
              </a:rPr>
              <a:t>Bis 1945</a:t>
            </a:r>
            <a:r>
              <a:rPr lang="de-DE" sz="1400" dirty="0" smtClean="0">
                <a:solidFill>
                  <a:srgbClr val="C0B59D"/>
                </a:solidFill>
              </a:rPr>
              <a:t> Zweiter </a:t>
            </a:r>
          </a:p>
          <a:p>
            <a:pPr>
              <a:lnSpc>
                <a:spcPts val="1300"/>
              </a:lnSpc>
            </a:pPr>
            <a:r>
              <a:rPr lang="de-DE" sz="1400" dirty="0" smtClean="0">
                <a:solidFill>
                  <a:srgbClr val="C0B59D"/>
                </a:solidFill>
              </a:rPr>
              <a:t>Weltkrieg</a:t>
            </a:r>
          </a:p>
        </p:txBody>
      </p:sp>
      <p:sp>
        <p:nvSpPr>
          <p:cNvPr id="44" name="Textfeld 43"/>
          <p:cNvSpPr txBox="1"/>
          <p:nvPr/>
        </p:nvSpPr>
        <p:spPr>
          <a:xfrm rot="5400000">
            <a:off x="989783" y="4968644"/>
            <a:ext cx="369332" cy="602413"/>
          </a:xfrm>
          <a:prstGeom prst="rect">
            <a:avLst/>
          </a:prstGeom>
          <a:noFill/>
        </p:spPr>
        <p:txBody>
          <a:bodyPr vert="vert270" wrap="square" rtlCol="0">
            <a:spAutoFit/>
          </a:bodyPr>
          <a:lstStyle/>
          <a:p>
            <a:pPr algn="ctr"/>
            <a:r>
              <a:rPr lang="de-DE" sz="1200" b="1" dirty="0" smtClean="0">
                <a:solidFill>
                  <a:srgbClr val="39368A"/>
                </a:solidFill>
              </a:rPr>
              <a:t>1942</a:t>
            </a:r>
            <a:endParaRPr lang="de-DE" sz="1200" b="1" dirty="0">
              <a:solidFill>
                <a:srgbClr val="39368A"/>
              </a:solidFill>
            </a:endParaRPr>
          </a:p>
        </p:txBody>
      </p:sp>
      <p:sp>
        <p:nvSpPr>
          <p:cNvPr id="46" name="Textfeld 45"/>
          <p:cNvSpPr txBox="1"/>
          <p:nvPr/>
        </p:nvSpPr>
        <p:spPr>
          <a:xfrm rot="5400000">
            <a:off x="3058421" y="4320572"/>
            <a:ext cx="369332" cy="602413"/>
          </a:xfrm>
          <a:prstGeom prst="rect">
            <a:avLst/>
          </a:prstGeom>
          <a:noFill/>
        </p:spPr>
        <p:txBody>
          <a:bodyPr vert="vert270" wrap="square" rtlCol="0">
            <a:spAutoFit/>
          </a:bodyPr>
          <a:lstStyle/>
          <a:p>
            <a:pPr algn="ctr"/>
            <a:r>
              <a:rPr lang="de-DE" sz="1200" b="1" dirty="0" smtClean="0">
                <a:solidFill>
                  <a:srgbClr val="39368A"/>
                </a:solidFill>
              </a:rPr>
              <a:t>1945</a:t>
            </a:r>
            <a:endParaRPr lang="de-DE" sz="1200" b="1" dirty="0">
              <a:solidFill>
                <a:srgbClr val="39368A"/>
              </a:solidFill>
            </a:endParaRPr>
          </a:p>
        </p:txBody>
      </p:sp>
      <p:sp>
        <p:nvSpPr>
          <p:cNvPr id="53" name="Textfeld 52"/>
          <p:cNvSpPr txBox="1"/>
          <p:nvPr/>
        </p:nvSpPr>
        <p:spPr>
          <a:xfrm rot="5400000">
            <a:off x="2733044" y="4366263"/>
            <a:ext cx="954107" cy="1779879"/>
          </a:xfrm>
          <a:prstGeom prst="rect">
            <a:avLst/>
          </a:prstGeom>
          <a:noFill/>
        </p:spPr>
        <p:txBody>
          <a:bodyPr vert="vert270" wrap="square" rtlCol="0">
            <a:spAutoFit/>
          </a:bodyPr>
          <a:lstStyle/>
          <a:p>
            <a:pPr algn="just"/>
            <a:r>
              <a:rPr lang="de-DE" sz="1000" dirty="0" smtClean="0">
                <a:solidFill>
                  <a:srgbClr val="3B3398"/>
                </a:solidFill>
              </a:rPr>
              <a:t>Ostermontag rollen von </a:t>
            </a:r>
            <a:r>
              <a:rPr lang="de-DE" sz="1000" dirty="0" err="1" smtClean="0">
                <a:solidFill>
                  <a:srgbClr val="3B3398"/>
                </a:solidFill>
              </a:rPr>
              <a:t>Brochterbeck</a:t>
            </a:r>
            <a:r>
              <a:rPr lang="de-DE" sz="1000" dirty="0" smtClean="0">
                <a:solidFill>
                  <a:srgbClr val="3B3398"/>
                </a:solidFill>
              </a:rPr>
              <a:t> und </a:t>
            </a:r>
            <a:r>
              <a:rPr lang="de-DE" sz="1000" dirty="0" err="1" smtClean="0">
                <a:solidFill>
                  <a:srgbClr val="3B3398"/>
                </a:solidFill>
              </a:rPr>
              <a:t>Ladbergen</a:t>
            </a:r>
            <a:r>
              <a:rPr lang="de-DE" sz="1000" dirty="0" smtClean="0">
                <a:solidFill>
                  <a:srgbClr val="3B3398"/>
                </a:solidFill>
              </a:rPr>
              <a:t> und Lengerich aus die Truppen der Alliierten auf </a:t>
            </a:r>
            <a:r>
              <a:rPr lang="de-DE" sz="1000" dirty="0" err="1" smtClean="0">
                <a:solidFill>
                  <a:srgbClr val="3B3398"/>
                </a:solidFill>
              </a:rPr>
              <a:t>Tecklenburg</a:t>
            </a:r>
            <a:r>
              <a:rPr lang="de-DE" sz="1000" dirty="0" smtClean="0">
                <a:solidFill>
                  <a:srgbClr val="3B3398"/>
                </a:solidFill>
              </a:rPr>
              <a:t> zu.</a:t>
            </a:r>
          </a:p>
        </p:txBody>
      </p:sp>
      <p:sp>
        <p:nvSpPr>
          <p:cNvPr id="55" name="Eingekerbter Richtungspfeil 54"/>
          <p:cNvSpPr/>
          <p:nvPr/>
        </p:nvSpPr>
        <p:spPr>
          <a:xfrm>
            <a:off x="4349050" y="2996952"/>
            <a:ext cx="1872208" cy="201622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7" name="Textfeld 56"/>
          <p:cNvSpPr txBox="1"/>
          <p:nvPr/>
        </p:nvSpPr>
        <p:spPr>
          <a:xfrm rot="5400000">
            <a:off x="4322586" y="3462390"/>
            <a:ext cx="1846659" cy="1779879"/>
          </a:xfrm>
          <a:prstGeom prst="rect">
            <a:avLst/>
          </a:prstGeom>
          <a:noFill/>
        </p:spPr>
        <p:txBody>
          <a:bodyPr vert="vert270" wrap="square" rtlCol="0">
            <a:spAutoFit/>
          </a:bodyPr>
          <a:lstStyle/>
          <a:p>
            <a:pPr algn="just"/>
            <a:r>
              <a:rPr lang="de-DE" sz="1000" dirty="0" smtClean="0">
                <a:solidFill>
                  <a:srgbClr val="3B3398"/>
                </a:solidFill>
              </a:rPr>
              <a:t>1945 wurde die Brücke über die Ems zwischen Emsdetten und Sinnigen noch von der Wehrmacht gesprengt, danach gab es eine provisorische Brücke, die die Engländer gebaut haben. Später wurde dann das jetzige Brückenbau-werk gebaut</a:t>
            </a:r>
            <a:r>
              <a:rPr lang="de-DE" sz="1200" dirty="0" smtClean="0">
                <a:solidFill>
                  <a:srgbClr val="3B3398"/>
                </a:solidFill>
              </a:rPr>
              <a:t>.</a:t>
            </a:r>
          </a:p>
        </p:txBody>
      </p:sp>
      <p:sp>
        <p:nvSpPr>
          <p:cNvPr id="58" name="Eingekerbter Richtungspfeil 57"/>
          <p:cNvSpPr/>
          <p:nvPr/>
        </p:nvSpPr>
        <p:spPr>
          <a:xfrm>
            <a:off x="4788024" y="5526525"/>
            <a:ext cx="3888431" cy="50405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9" name="Textfeld 58"/>
          <p:cNvSpPr txBox="1"/>
          <p:nvPr/>
        </p:nvSpPr>
        <p:spPr>
          <a:xfrm rot="5400000">
            <a:off x="6560749" y="5328684"/>
            <a:ext cx="369332" cy="602413"/>
          </a:xfrm>
          <a:prstGeom prst="rect">
            <a:avLst/>
          </a:prstGeom>
          <a:noFill/>
        </p:spPr>
        <p:txBody>
          <a:bodyPr vert="vert270" wrap="square" rtlCol="0">
            <a:spAutoFit/>
          </a:bodyPr>
          <a:lstStyle/>
          <a:p>
            <a:pPr algn="ctr"/>
            <a:r>
              <a:rPr lang="de-DE" sz="1200" b="1" dirty="0" smtClean="0">
                <a:solidFill>
                  <a:srgbClr val="39368A"/>
                </a:solidFill>
              </a:rPr>
              <a:t>1946</a:t>
            </a:r>
            <a:endParaRPr lang="de-DE" sz="1200" b="1" dirty="0">
              <a:solidFill>
                <a:srgbClr val="39368A"/>
              </a:solidFill>
            </a:endParaRPr>
          </a:p>
        </p:txBody>
      </p:sp>
      <p:sp>
        <p:nvSpPr>
          <p:cNvPr id="66" name="Eingekerbter Richtungspfeil 65"/>
          <p:cNvSpPr/>
          <p:nvPr/>
        </p:nvSpPr>
        <p:spPr>
          <a:xfrm>
            <a:off x="6804248" y="3078253"/>
            <a:ext cx="1872208" cy="100811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74" name="Ellipse 73"/>
          <p:cNvSpPr/>
          <p:nvPr/>
        </p:nvSpPr>
        <p:spPr>
          <a:xfrm>
            <a:off x="6660232"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1" name="Gerade Verbindung 100"/>
          <p:cNvCxnSpPr/>
          <p:nvPr/>
        </p:nvCxnSpPr>
        <p:spPr>
          <a:xfrm>
            <a:off x="6450807" y="2531269"/>
            <a:ext cx="7143" cy="300275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5" name="Gerade Verbindung 124"/>
          <p:cNvCxnSpPr/>
          <p:nvPr/>
        </p:nvCxnSpPr>
        <p:spPr>
          <a:xfrm>
            <a:off x="6769894" y="2574132"/>
            <a:ext cx="4222" cy="42950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7" name="Textfeld 76"/>
          <p:cNvSpPr txBox="1"/>
          <p:nvPr/>
        </p:nvSpPr>
        <p:spPr>
          <a:xfrm rot="5400000">
            <a:off x="4994470" y="1259182"/>
            <a:ext cx="518091" cy="1229256"/>
          </a:xfrm>
          <a:prstGeom prst="rect">
            <a:avLst/>
          </a:prstGeom>
          <a:noFill/>
        </p:spPr>
        <p:txBody>
          <a:bodyPr vert="vert270" wrap="square" rtlCol="0">
            <a:spAutoFit/>
          </a:bodyPr>
          <a:lstStyle/>
          <a:p>
            <a:pPr>
              <a:lnSpc>
                <a:spcPts val="1300"/>
              </a:lnSpc>
            </a:pPr>
            <a:r>
              <a:rPr lang="de-DE" sz="1400" b="1" dirty="0" smtClean="0">
                <a:solidFill>
                  <a:srgbClr val="C0B59D"/>
                </a:solidFill>
              </a:rPr>
              <a:t>Ab 1945</a:t>
            </a:r>
            <a:r>
              <a:rPr lang="de-DE" sz="1400" dirty="0" smtClean="0">
                <a:solidFill>
                  <a:srgbClr val="C0B59D"/>
                </a:solidFill>
              </a:rPr>
              <a:t> </a:t>
            </a:r>
          </a:p>
          <a:p>
            <a:pPr>
              <a:lnSpc>
                <a:spcPts val="1300"/>
              </a:lnSpc>
            </a:pPr>
            <a:r>
              <a:rPr lang="de-DE" sz="1400" dirty="0" smtClean="0">
                <a:solidFill>
                  <a:srgbClr val="C0B59D"/>
                </a:solidFill>
              </a:rPr>
              <a:t>Nachkriegszeit </a:t>
            </a:r>
          </a:p>
        </p:txBody>
      </p:sp>
      <p:sp>
        <p:nvSpPr>
          <p:cNvPr id="78" name="Textfeld 77"/>
          <p:cNvSpPr txBox="1"/>
          <p:nvPr/>
        </p:nvSpPr>
        <p:spPr>
          <a:xfrm rot="5400000">
            <a:off x="2031978" y="589142"/>
            <a:ext cx="518091" cy="1013232"/>
          </a:xfrm>
          <a:prstGeom prst="rect">
            <a:avLst/>
          </a:prstGeom>
          <a:noFill/>
        </p:spPr>
        <p:txBody>
          <a:bodyPr vert="vert270" wrap="square" rtlCol="0">
            <a:spAutoFit/>
          </a:bodyPr>
          <a:lstStyle/>
          <a:p>
            <a:pPr>
              <a:lnSpc>
                <a:spcPts val="1300"/>
              </a:lnSpc>
            </a:pPr>
            <a:r>
              <a:rPr lang="de-DE" sz="1400" b="1" dirty="0" smtClean="0">
                <a:solidFill>
                  <a:srgbClr val="C0B59D"/>
                </a:solidFill>
              </a:rPr>
              <a:t>1941-1945</a:t>
            </a:r>
            <a:r>
              <a:rPr lang="de-DE" sz="1400" dirty="0" smtClean="0">
                <a:solidFill>
                  <a:srgbClr val="C0B59D"/>
                </a:solidFill>
              </a:rPr>
              <a:t> </a:t>
            </a:r>
          </a:p>
          <a:p>
            <a:pPr>
              <a:lnSpc>
                <a:spcPts val="1300"/>
              </a:lnSpc>
            </a:pPr>
            <a:r>
              <a:rPr lang="de-DE" sz="1400" dirty="0" smtClean="0">
                <a:solidFill>
                  <a:srgbClr val="C0B59D"/>
                </a:solidFill>
              </a:rPr>
              <a:t>Holocaust</a:t>
            </a:r>
          </a:p>
        </p:txBody>
      </p:sp>
      <p:sp>
        <p:nvSpPr>
          <p:cNvPr id="80" name="Textfeld 79"/>
          <p:cNvSpPr txBox="1"/>
          <p:nvPr/>
        </p:nvSpPr>
        <p:spPr>
          <a:xfrm rot="5400000">
            <a:off x="5786558" y="265106"/>
            <a:ext cx="518091" cy="1661304"/>
          </a:xfrm>
          <a:prstGeom prst="rect">
            <a:avLst/>
          </a:prstGeom>
          <a:noFill/>
        </p:spPr>
        <p:txBody>
          <a:bodyPr vert="vert270" wrap="square" rtlCol="0">
            <a:spAutoFit/>
          </a:bodyPr>
          <a:lstStyle/>
          <a:p>
            <a:pPr>
              <a:lnSpc>
                <a:spcPts val="1300"/>
              </a:lnSpc>
            </a:pPr>
            <a:r>
              <a:rPr lang="de-DE" sz="1400" b="1" dirty="0" smtClean="0">
                <a:solidFill>
                  <a:srgbClr val="C0B59D"/>
                </a:solidFill>
              </a:rPr>
              <a:t>1947-1989</a:t>
            </a:r>
            <a:r>
              <a:rPr lang="de-DE" sz="1400" dirty="0" smtClean="0">
                <a:solidFill>
                  <a:srgbClr val="C0B59D"/>
                </a:solidFill>
              </a:rPr>
              <a:t> Beginn </a:t>
            </a:r>
          </a:p>
          <a:p>
            <a:pPr>
              <a:lnSpc>
                <a:spcPts val="1300"/>
              </a:lnSpc>
            </a:pPr>
            <a:r>
              <a:rPr lang="de-DE" sz="1400" dirty="0" smtClean="0">
                <a:solidFill>
                  <a:srgbClr val="C0B59D"/>
                </a:solidFill>
              </a:rPr>
              <a:t>des kalten Krieges </a:t>
            </a:r>
          </a:p>
        </p:txBody>
      </p:sp>
      <p:sp>
        <p:nvSpPr>
          <p:cNvPr id="79" name="Textfeld 78"/>
          <p:cNvSpPr txBox="1"/>
          <p:nvPr/>
        </p:nvSpPr>
        <p:spPr>
          <a:xfrm rot="5400000">
            <a:off x="6212379" y="780510"/>
            <a:ext cx="684803" cy="1661304"/>
          </a:xfrm>
          <a:prstGeom prst="rect">
            <a:avLst/>
          </a:prstGeom>
          <a:noFill/>
        </p:spPr>
        <p:txBody>
          <a:bodyPr vert="vert270" wrap="square" rtlCol="0">
            <a:spAutoFit/>
          </a:bodyPr>
          <a:lstStyle/>
          <a:p>
            <a:pPr>
              <a:lnSpc>
                <a:spcPts val="1300"/>
              </a:lnSpc>
            </a:pPr>
            <a:r>
              <a:rPr lang="de-DE" sz="1400" b="1" dirty="0" smtClean="0">
                <a:solidFill>
                  <a:srgbClr val="C0B59D"/>
                </a:solidFill>
              </a:rPr>
              <a:t>1949</a:t>
            </a:r>
            <a:r>
              <a:rPr lang="de-DE" sz="1400" dirty="0" smtClean="0">
                <a:solidFill>
                  <a:srgbClr val="C0B59D"/>
                </a:solidFill>
              </a:rPr>
              <a:t> Gründung der</a:t>
            </a:r>
          </a:p>
          <a:p>
            <a:pPr>
              <a:lnSpc>
                <a:spcPts val="1300"/>
              </a:lnSpc>
            </a:pPr>
            <a:r>
              <a:rPr lang="de-DE" sz="1400" dirty="0" smtClean="0">
                <a:solidFill>
                  <a:srgbClr val="C0B59D"/>
                </a:solidFill>
              </a:rPr>
              <a:t> DDR und der </a:t>
            </a:r>
          </a:p>
          <a:p>
            <a:pPr>
              <a:lnSpc>
                <a:spcPts val="1300"/>
              </a:lnSpc>
            </a:pPr>
            <a:r>
              <a:rPr lang="de-DE" sz="1400" dirty="0" smtClean="0">
                <a:solidFill>
                  <a:srgbClr val="C0B59D"/>
                </a:solidFill>
              </a:rPr>
              <a:t>Bundesrepublik </a:t>
            </a:r>
          </a:p>
        </p:txBody>
      </p:sp>
      <p:pic>
        <p:nvPicPr>
          <p:cNvPr id="82" name="Grafik 81" descr="1945 Rheine Bombardierung Betriebswerk Stadtarchiv Rheine.jpg"/>
          <p:cNvPicPr>
            <a:picLocks noChangeAspect="1"/>
          </p:cNvPicPr>
          <p:nvPr/>
        </p:nvPicPr>
        <p:blipFill>
          <a:blip r:embed="rId2" cstate="print"/>
          <a:stretch>
            <a:fillRect/>
          </a:stretch>
        </p:blipFill>
        <p:spPr>
          <a:xfrm>
            <a:off x="2339753" y="3177158"/>
            <a:ext cx="1792860" cy="1185081"/>
          </a:xfrm>
          <a:prstGeom prst="rect">
            <a:avLst/>
          </a:prstGeom>
          <a:ln w="19050">
            <a:solidFill>
              <a:srgbClr val="C0B59D"/>
            </a:solidFill>
          </a:ln>
        </p:spPr>
      </p:pic>
      <p:sp>
        <p:nvSpPr>
          <p:cNvPr id="84" name="Textfeld 83"/>
          <p:cNvSpPr txBox="1"/>
          <p:nvPr/>
        </p:nvSpPr>
        <p:spPr>
          <a:xfrm rot="5400000">
            <a:off x="910624" y="4592161"/>
            <a:ext cx="553998" cy="1872208"/>
          </a:xfrm>
          <a:prstGeom prst="rect">
            <a:avLst/>
          </a:prstGeom>
          <a:noFill/>
        </p:spPr>
        <p:txBody>
          <a:bodyPr vert="vert270" wrap="square" rtlCol="0">
            <a:spAutoFit/>
          </a:bodyPr>
          <a:lstStyle/>
          <a:p>
            <a:pPr algn="ctr"/>
            <a:r>
              <a:rPr lang="de-DE" sz="1200" b="1" dirty="0" smtClean="0">
                <a:solidFill>
                  <a:srgbClr val="39368A"/>
                </a:solidFill>
              </a:rPr>
              <a:t>Bombardierung des Bahnknotenpunktes Rheine</a:t>
            </a:r>
            <a:endParaRPr lang="de-DE" sz="1200" b="1" dirty="0">
              <a:solidFill>
                <a:srgbClr val="39368A"/>
              </a:solidFill>
            </a:endParaRPr>
          </a:p>
        </p:txBody>
      </p:sp>
      <p:sp>
        <p:nvSpPr>
          <p:cNvPr id="88" name="Textfeld 87"/>
          <p:cNvSpPr txBox="1"/>
          <p:nvPr/>
        </p:nvSpPr>
        <p:spPr>
          <a:xfrm rot="5400000">
            <a:off x="3055186" y="3865695"/>
            <a:ext cx="369332" cy="1800199"/>
          </a:xfrm>
          <a:prstGeom prst="rect">
            <a:avLst/>
          </a:prstGeom>
          <a:noFill/>
        </p:spPr>
        <p:txBody>
          <a:bodyPr vert="vert270" wrap="square" rtlCol="0">
            <a:spAutoFit/>
          </a:bodyPr>
          <a:lstStyle/>
          <a:p>
            <a:pPr algn="ctr"/>
            <a:r>
              <a:rPr lang="de-DE" sz="1200" b="1" dirty="0" smtClean="0">
                <a:solidFill>
                  <a:srgbClr val="39368A"/>
                </a:solidFill>
              </a:rPr>
              <a:t>Einmarsch der Alliierten</a:t>
            </a:r>
            <a:endParaRPr lang="de-DE" sz="1200" b="1" dirty="0">
              <a:solidFill>
                <a:srgbClr val="39368A"/>
              </a:solidFill>
            </a:endParaRPr>
          </a:p>
        </p:txBody>
      </p:sp>
      <p:sp>
        <p:nvSpPr>
          <p:cNvPr id="91" name="Textfeld 90"/>
          <p:cNvSpPr txBox="1"/>
          <p:nvPr/>
        </p:nvSpPr>
        <p:spPr>
          <a:xfrm rot="5400000">
            <a:off x="4979077" y="2373851"/>
            <a:ext cx="553998" cy="1944216"/>
          </a:xfrm>
          <a:prstGeom prst="rect">
            <a:avLst/>
          </a:prstGeom>
          <a:noFill/>
        </p:spPr>
        <p:txBody>
          <a:bodyPr vert="vert270" wrap="square" rtlCol="0">
            <a:spAutoFit/>
          </a:bodyPr>
          <a:lstStyle/>
          <a:p>
            <a:pPr algn="ctr"/>
            <a:r>
              <a:rPr lang="de-DE" sz="1200" b="1" dirty="0" smtClean="0">
                <a:solidFill>
                  <a:srgbClr val="39368A"/>
                </a:solidFill>
              </a:rPr>
              <a:t> Sprengung der Emsbrücke bei Sinnigen</a:t>
            </a:r>
            <a:endParaRPr lang="de-DE" sz="1200" b="1" dirty="0">
              <a:solidFill>
                <a:srgbClr val="39368A"/>
              </a:solidFill>
            </a:endParaRPr>
          </a:p>
        </p:txBody>
      </p:sp>
      <p:pic>
        <p:nvPicPr>
          <p:cNvPr id="81" name="Grafik 80" descr="1944 Rheine Bombardierung Bahnknotenpunkt Stadtarchiv Rheine.JPG"/>
          <p:cNvPicPr>
            <a:picLocks noChangeAspect="1"/>
          </p:cNvPicPr>
          <p:nvPr/>
        </p:nvPicPr>
        <p:blipFill>
          <a:blip r:embed="rId3" cstate="print"/>
          <a:stretch>
            <a:fillRect/>
          </a:stretch>
        </p:blipFill>
        <p:spPr>
          <a:xfrm>
            <a:off x="251520" y="2996952"/>
            <a:ext cx="1878311" cy="2050061"/>
          </a:xfrm>
          <a:prstGeom prst="rect">
            <a:avLst/>
          </a:prstGeom>
          <a:ln w="19050">
            <a:solidFill>
              <a:srgbClr val="C0B59D"/>
            </a:solidFill>
          </a:ln>
        </p:spPr>
      </p:pic>
      <p:cxnSp>
        <p:nvCxnSpPr>
          <p:cNvPr id="129" name="Gerade Verbindung 128"/>
          <p:cNvCxnSpPr/>
          <p:nvPr/>
        </p:nvCxnSpPr>
        <p:spPr>
          <a:xfrm>
            <a:off x="4136132" y="3096097"/>
            <a:ext cx="224363" cy="265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39" name="Textfeld 138"/>
          <p:cNvSpPr txBox="1"/>
          <p:nvPr/>
        </p:nvSpPr>
        <p:spPr>
          <a:xfrm rot="5400000">
            <a:off x="5094239" y="2799111"/>
            <a:ext cx="369332" cy="602413"/>
          </a:xfrm>
          <a:prstGeom prst="rect">
            <a:avLst/>
          </a:prstGeom>
          <a:noFill/>
        </p:spPr>
        <p:txBody>
          <a:bodyPr vert="vert270" wrap="square" rtlCol="0">
            <a:spAutoFit/>
          </a:bodyPr>
          <a:lstStyle/>
          <a:p>
            <a:pPr algn="ctr"/>
            <a:r>
              <a:rPr lang="de-DE" sz="1200" b="1" dirty="0" smtClean="0">
                <a:solidFill>
                  <a:srgbClr val="39368A"/>
                </a:solidFill>
              </a:rPr>
              <a:t>1945</a:t>
            </a:r>
            <a:endParaRPr lang="de-DE" sz="1200" b="1" dirty="0">
              <a:solidFill>
                <a:srgbClr val="39368A"/>
              </a:solidFill>
            </a:endParaRPr>
          </a:p>
        </p:txBody>
      </p:sp>
      <p:sp>
        <p:nvSpPr>
          <p:cNvPr id="140" name="Textfeld 139"/>
          <p:cNvSpPr txBox="1"/>
          <p:nvPr/>
        </p:nvSpPr>
        <p:spPr>
          <a:xfrm rot="5400000">
            <a:off x="7568861" y="2880412"/>
            <a:ext cx="369332" cy="602413"/>
          </a:xfrm>
          <a:prstGeom prst="rect">
            <a:avLst/>
          </a:prstGeom>
          <a:noFill/>
        </p:spPr>
        <p:txBody>
          <a:bodyPr vert="vert270" wrap="square" rtlCol="0">
            <a:spAutoFit/>
          </a:bodyPr>
          <a:lstStyle/>
          <a:p>
            <a:pPr algn="ctr"/>
            <a:r>
              <a:rPr lang="de-DE" sz="1200" b="1" dirty="0" smtClean="0">
                <a:solidFill>
                  <a:srgbClr val="39368A"/>
                </a:solidFill>
              </a:rPr>
              <a:t>1949</a:t>
            </a:r>
            <a:endParaRPr lang="de-DE" sz="1200" b="1" dirty="0">
              <a:solidFill>
                <a:srgbClr val="39368A"/>
              </a:solidFill>
            </a:endParaRPr>
          </a:p>
        </p:txBody>
      </p:sp>
      <p:cxnSp>
        <p:nvCxnSpPr>
          <p:cNvPr id="144" name="Gerade Verbindung 143"/>
          <p:cNvCxnSpPr/>
          <p:nvPr/>
        </p:nvCxnSpPr>
        <p:spPr>
          <a:xfrm flipV="1">
            <a:off x="6454775" y="4872775"/>
            <a:ext cx="581576" cy="402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83" name="Grafik 82" descr="1946 Rheine Hochwasser Heiliggeistplatz Stadtarchiv Rheine.jpg"/>
          <p:cNvPicPr>
            <a:picLocks noChangeAspect="1"/>
          </p:cNvPicPr>
          <p:nvPr/>
        </p:nvPicPr>
        <p:blipFill>
          <a:blip r:embed="rId4" cstate="print"/>
          <a:stretch>
            <a:fillRect/>
          </a:stretch>
        </p:blipFill>
        <p:spPr>
          <a:xfrm>
            <a:off x="6799023" y="4221088"/>
            <a:ext cx="1880949" cy="1194860"/>
          </a:xfrm>
          <a:prstGeom prst="rect">
            <a:avLst/>
          </a:prstGeom>
          <a:ln w="19050">
            <a:solidFill>
              <a:srgbClr val="C0B59D"/>
            </a:solidFill>
          </a:ln>
        </p:spPr>
      </p:pic>
      <p:cxnSp>
        <p:nvCxnSpPr>
          <p:cNvPr id="150" name="Gerade Verbindung 149"/>
          <p:cNvCxnSpPr>
            <a:endCxn id="140" idx="1"/>
          </p:cNvCxnSpPr>
          <p:nvPr/>
        </p:nvCxnSpPr>
        <p:spPr>
          <a:xfrm flipV="1">
            <a:off x="6762750" y="2996953"/>
            <a:ext cx="990777" cy="342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52" name="Gerade Verbindung 151"/>
          <p:cNvCxnSpPr>
            <a:endCxn id="66" idx="0"/>
          </p:cNvCxnSpPr>
          <p:nvPr/>
        </p:nvCxnSpPr>
        <p:spPr>
          <a:xfrm>
            <a:off x="7740352" y="2996952"/>
            <a:ext cx="0" cy="8130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flipV="1">
            <a:off x="3708822" y="2524125"/>
            <a:ext cx="3547" cy="39213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a:off x="3245446" y="2910830"/>
            <a:ext cx="912217" cy="143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2" name="Textfeld 61"/>
          <p:cNvSpPr txBox="1"/>
          <p:nvPr/>
        </p:nvSpPr>
        <p:spPr>
          <a:xfrm rot="5400000">
            <a:off x="1866517" y="4813956"/>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63" name="Textfeld 62"/>
          <p:cNvSpPr txBox="1"/>
          <p:nvPr/>
        </p:nvSpPr>
        <p:spPr>
          <a:xfrm rot="5400000">
            <a:off x="3877408" y="4127784"/>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65" name="Textfeld 64"/>
          <p:cNvSpPr txBox="1"/>
          <p:nvPr/>
        </p:nvSpPr>
        <p:spPr>
          <a:xfrm rot="5400000">
            <a:off x="8422169" y="5175013"/>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630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206388"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2" name="Textfeld 51"/>
          <p:cNvSpPr txBox="1"/>
          <p:nvPr/>
        </p:nvSpPr>
        <p:spPr>
          <a:xfrm>
            <a:off x="3822303"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4" name="Textfeld 53"/>
          <p:cNvSpPr txBox="1"/>
          <p:nvPr/>
        </p:nvSpPr>
        <p:spPr>
          <a:xfrm>
            <a:off x="449999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6" name="Textfeld 55"/>
          <p:cNvSpPr txBox="1"/>
          <p:nvPr/>
        </p:nvSpPr>
        <p:spPr>
          <a:xfrm>
            <a:off x="514806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8" name="Textfeld 57"/>
          <p:cNvSpPr txBox="1"/>
          <p:nvPr/>
        </p:nvSpPr>
        <p:spPr>
          <a:xfrm>
            <a:off x="651875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166828"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8690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1950 bis 1960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5869305"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1960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5679381" y="2483173"/>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5508104"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1950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09" name="Rechteck 108"/>
          <p:cNvSpPr/>
          <p:nvPr/>
        </p:nvSpPr>
        <p:spPr>
          <a:xfrm>
            <a:off x="6930008" y="5373216"/>
            <a:ext cx="1890464" cy="707886"/>
          </a:xfrm>
          <a:prstGeom prst="rect">
            <a:avLst/>
          </a:prstGeom>
        </p:spPr>
        <p:txBody>
          <a:bodyPr wrap="square">
            <a:spAutoFit/>
          </a:bodyPr>
          <a:lstStyle/>
          <a:p>
            <a:pPr algn="just"/>
            <a:r>
              <a:rPr lang="de-DE" sz="1000" dirty="0" smtClean="0">
                <a:solidFill>
                  <a:srgbClr val="3B3398"/>
                </a:solidFill>
              </a:rPr>
              <a:t>Das Amt Greven wird aufgelöst und die Verwaltungsgemein-</a:t>
            </a:r>
            <a:r>
              <a:rPr lang="de-DE" sz="1000" dirty="0" err="1" smtClean="0">
                <a:solidFill>
                  <a:srgbClr val="3B3398"/>
                </a:solidFill>
              </a:rPr>
              <a:t>schaft</a:t>
            </a:r>
            <a:r>
              <a:rPr lang="de-DE" sz="1000" dirty="0" smtClean="0">
                <a:solidFill>
                  <a:srgbClr val="3B3398"/>
                </a:solidFill>
              </a:rPr>
              <a:t> der Stadt Greven mit der Gemeinde </a:t>
            </a:r>
            <a:r>
              <a:rPr lang="de-DE" sz="1000" dirty="0" err="1" smtClean="0">
                <a:solidFill>
                  <a:srgbClr val="3B3398"/>
                </a:solidFill>
              </a:rPr>
              <a:t>Gimbte</a:t>
            </a:r>
            <a:r>
              <a:rPr lang="de-DE" sz="1000" smtClean="0">
                <a:solidFill>
                  <a:srgbClr val="3B3398"/>
                </a:solidFill>
              </a:rPr>
              <a:t> begründet.</a:t>
            </a:r>
            <a:endParaRPr lang="de-DE" sz="1000" dirty="0">
              <a:solidFill>
                <a:srgbClr val="3B3398"/>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1960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1950 bis 1960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1950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2051720"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251520" y="4581128"/>
            <a:ext cx="1872208" cy="161647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115" name="Gerade Verbindung 114"/>
          <p:cNvCxnSpPr/>
          <p:nvPr/>
        </p:nvCxnSpPr>
        <p:spPr>
          <a:xfrm flipV="1">
            <a:off x="1185863" y="3125039"/>
            <a:ext cx="978339" cy="154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flipH="1">
            <a:off x="3491884" y="2564606"/>
            <a:ext cx="265729" cy="30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2330227" y="4969743"/>
            <a:ext cx="1800200" cy="122413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0" name="Ellipse 29"/>
          <p:cNvSpPr/>
          <p:nvPr/>
        </p:nvSpPr>
        <p:spPr>
          <a:xfrm>
            <a:off x="2483768" y="243982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 Verbindung 46"/>
          <p:cNvCxnSpPr/>
          <p:nvPr/>
        </p:nvCxnSpPr>
        <p:spPr>
          <a:xfrm>
            <a:off x="3736181" y="3093244"/>
            <a:ext cx="616744"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1955</a:t>
            </a:r>
            <a:endParaRPr lang="de-DE" sz="2400" b="1" dirty="0">
              <a:solidFill>
                <a:srgbClr val="3B3398"/>
              </a:solidFill>
            </a:endParaRPr>
          </a:p>
        </p:txBody>
      </p:sp>
      <p:cxnSp>
        <p:nvCxnSpPr>
          <p:cNvPr id="76" name="Gerade Verbindung 75"/>
          <p:cNvCxnSpPr/>
          <p:nvPr/>
        </p:nvCxnSpPr>
        <p:spPr>
          <a:xfrm>
            <a:off x="6763767" y="3356992"/>
            <a:ext cx="936104"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flipH="1">
            <a:off x="1187054" y="3121819"/>
            <a:ext cx="1190" cy="32645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flipV="1">
            <a:off x="1162050" y="4151463"/>
            <a:ext cx="4142" cy="43006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3419872" y="2454547"/>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0" name="Gerade Verbindung 89"/>
          <p:cNvCxnSpPr/>
          <p:nvPr/>
        </p:nvCxnSpPr>
        <p:spPr>
          <a:xfrm flipV="1">
            <a:off x="1900238" y="2553636"/>
            <a:ext cx="2366" cy="54437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2588515" y="2636912"/>
            <a:ext cx="2285" cy="234466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flipV="1">
            <a:off x="4026694" y="2579195"/>
            <a:ext cx="2580" cy="34498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5220072" y="948454"/>
            <a:ext cx="851515" cy="1661304"/>
          </a:xfrm>
          <a:prstGeom prst="rect">
            <a:avLst/>
          </a:prstGeom>
          <a:noFill/>
        </p:spPr>
        <p:txBody>
          <a:bodyPr vert="vert270" wrap="square" rtlCol="0">
            <a:spAutoFit/>
          </a:bodyPr>
          <a:lstStyle/>
          <a:p>
            <a:pPr>
              <a:lnSpc>
                <a:spcPts val="1300"/>
              </a:lnSpc>
            </a:pPr>
            <a:r>
              <a:rPr lang="de-DE" sz="1400" b="1" dirty="0" smtClean="0">
                <a:solidFill>
                  <a:srgbClr val="C0B59D"/>
                </a:solidFill>
              </a:rPr>
              <a:t>Bis 1956</a:t>
            </a:r>
            <a:r>
              <a:rPr lang="de-DE" sz="1400" dirty="0" smtClean="0">
                <a:solidFill>
                  <a:srgbClr val="C0B59D"/>
                </a:solidFill>
              </a:rPr>
              <a:t> </a:t>
            </a:r>
          </a:p>
          <a:p>
            <a:pPr>
              <a:lnSpc>
                <a:spcPts val="1300"/>
              </a:lnSpc>
            </a:pPr>
            <a:r>
              <a:rPr lang="de-DE" sz="1400" dirty="0" smtClean="0">
                <a:solidFill>
                  <a:srgbClr val="C0B59D"/>
                </a:solidFill>
              </a:rPr>
              <a:t>Diskussionen über Wiederbewaffnung </a:t>
            </a:r>
          </a:p>
          <a:p>
            <a:pPr>
              <a:lnSpc>
                <a:spcPts val="1300"/>
              </a:lnSpc>
            </a:pPr>
            <a:r>
              <a:rPr lang="de-DE" sz="1400" dirty="0" smtClean="0">
                <a:solidFill>
                  <a:srgbClr val="C0B59D"/>
                </a:solidFill>
              </a:rPr>
              <a:t>Deutschlands</a:t>
            </a:r>
          </a:p>
        </p:txBody>
      </p:sp>
      <p:sp>
        <p:nvSpPr>
          <p:cNvPr id="44" name="Textfeld 43"/>
          <p:cNvSpPr txBox="1"/>
          <p:nvPr/>
        </p:nvSpPr>
        <p:spPr>
          <a:xfrm rot="5400000">
            <a:off x="989783" y="4392580"/>
            <a:ext cx="369332" cy="602413"/>
          </a:xfrm>
          <a:prstGeom prst="rect">
            <a:avLst/>
          </a:prstGeom>
          <a:noFill/>
        </p:spPr>
        <p:txBody>
          <a:bodyPr vert="vert270" wrap="square" rtlCol="0">
            <a:spAutoFit/>
          </a:bodyPr>
          <a:lstStyle/>
          <a:p>
            <a:pPr algn="ctr"/>
            <a:r>
              <a:rPr lang="de-DE" sz="1200" b="1" dirty="0" smtClean="0">
                <a:solidFill>
                  <a:srgbClr val="39368A"/>
                </a:solidFill>
              </a:rPr>
              <a:t>1950</a:t>
            </a:r>
            <a:endParaRPr lang="de-DE" sz="1200" b="1" dirty="0">
              <a:solidFill>
                <a:srgbClr val="39368A"/>
              </a:solidFill>
            </a:endParaRPr>
          </a:p>
        </p:txBody>
      </p:sp>
      <p:sp>
        <p:nvSpPr>
          <p:cNvPr id="46" name="Textfeld 45"/>
          <p:cNvSpPr txBox="1"/>
          <p:nvPr/>
        </p:nvSpPr>
        <p:spPr>
          <a:xfrm rot="5400000">
            <a:off x="3022831" y="4781195"/>
            <a:ext cx="369332" cy="602413"/>
          </a:xfrm>
          <a:prstGeom prst="rect">
            <a:avLst/>
          </a:prstGeom>
          <a:noFill/>
        </p:spPr>
        <p:txBody>
          <a:bodyPr vert="vert270" wrap="square" rtlCol="0">
            <a:spAutoFit/>
          </a:bodyPr>
          <a:lstStyle/>
          <a:p>
            <a:pPr algn="ctr"/>
            <a:r>
              <a:rPr lang="de-DE" sz="1200" b="1" dirty="0" smtClean="0">
                <a:solidFill>
                  <a:srgbClr val="39368A"/>
                </a:solidFill>
              </a:rPr>
              <a:t>1951</a:t>
            </a:r>
            <a:endParaRPr lang="de-DE" sz="1200" b="1" dirty="0">
              <a:solidFill>
                <a:srgbClr val="39368A"/>
              </a:solidFill>
            </a:endParaRPr>
          </a:p>
        </p:txBody>
      </p:sp>
      <p:sp>
        <p:nvSpPr>
          <p:cNvPr id="55" name="Eingekerbter Richtungspfeil 54"/>
          <p:cNvSpPr/>
          <p:nvPr/>
        </p:nvSpPr>
        <p:spPr>
          <a:xfrm>
            <a:off x="4349050" y="2996952"/>
            <a:ext cx="1872208" cy="136815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6" name="Textfeld 55"/>
          <p:cNvSpPr txBox="1"/>
          <p:nvPr/>
        </p:nvSpPr>
        <p:spPr>
          <a:xfrm rot="5400000">
            <a:off x="5120589" y="2808404"/>
            <a:ext cx="369332" cy="602413"/>
          </a:xfrm>
          <a:prstGeom prst="rect">
            <a:avLst/>
          </a:prstGeom>
          <a:noFill/>
        </p:spPr>
        <p:txBody>
          <a:bodyPr vert="vert270" wrap="square" rtlCol="0">
            <a:spAutoFit/>
          </a:bodyPr>
          <a:lstStyle/>
          <a:p>
            <a:pPr algn="ctr"/>
            <a:r>
              <a:rPr lang="de-DE" sz="1200" b="1" dirty="0" smtClean="0">
                <a:solidFill>
                  <a:srgbClr val="39368A"/>
                </a:solidFill>
              </a:rPr>
              <a:t>1953</a:t>
            </a:r>
            <a:endParaRPr lang="de-DE" sz="1200" b="1" dirty="0">
              <a:solidFill>
                <a:srgbClr val="39368A"/>
              </a:solidFill>
            </a:endParaRPr>
          </a:p>
        </p:txBody>
      </p:sp>
      <p:sp>
        <p:nvSpPr>
          <p:cNvPr id="63" name="Textfeld 62"/>
          <p:cNvSpPr txBox="1"/>
          <p:nvPr/>
        </p:nvSpPr>
        <p:spPr>
          <a:xfrm rot="5400000">
            <a:off x="5116750" y="4383407"/>
            <a:ext cx="369332" cy="507521"/>
          </a:xfrm>
          <a:prstGeom prst="rect">
            <a:avLst/>
          </a:prstGeom>
          <a:noFill/>
        </p:spPr>
        <p:txBody>
          <a:bodyPr vert="vert270" wrap="square" rtlCol="0">
            <a:spAutoFit/>
          </a:bodyPr>
          <a:lstStyle/>
          <a:p>
            <a:pPr algn="ctr"/>
            <a:r>
              <a:rPr lang="de-DE" sz="1200" b="1" dirty="0" smtClean="0">
                <a:solidFill>
                  <a:srgbClr val="39368A"/>
                </a:solidFill>
              </a:rPr>
              <a:t>1954</a:t>
            </a:r>
            <a:endParaRPr lang="de-DE" sz="1200" b="1" dirty="0">
              <a:solidFill>
                <a:srgbClr val="39368A"/>
              </a:solidFill>
            </a:endParaRPr>
          </a:p>
        </p:txBody>
      </p:sp>
      <p:sp>
        <p:nvSpPr>
          <p:cNvPr id="66" name="Eingekerbter Richtungspfeil 65"/>
          <p:cNvSpPr/>
          <p:nvPr/>
        </p:nvSpPr>
        <p:spPr>
          <a:xfrm>
            <a:off x="6948264" y="4869160"/>
            <a:ext cx="1872208" cy="122413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7" name="Textfeld 66"/>
          <p:cNvSpPr txBox="1"/>
          <p:nvPr/>
        </p:nvSpPr>
        <p:spPr>
          <a:xfrm rot="5400000">
            <a:off x="7712876" y="4680612"/>
            <a:ext cx="369332" cy="602413"/>
          </a:xfrm>
          <a:prstGeom prst="rect">
            <a:avLst/>
          </a:prstGeom>
          <a:noFill/>
        </p:spPr>
        <p:txBody>
          <a:bodyPr vert="vert270" wrap="square" rtlCol="0">
            <a:spAutoFit/>
          </a:bodyPr>
          <a:lstStyle/>
          <a:p>
            <a:pPr algn="ctr"/>
            <a:r>
              <a:rPr lang="de-DE" sz="1200" b="1" dirty="0" smtClean="0">
                <a:solidFill>
                  <a:srgbClr val="39368A"/>
                </a:solidFill>
              </a:rPr>
              <a:t>1954</a:t>
            </a:r>
            <a:endParaRPr lang="de-DE" sz="1200" b="1" dirty="0">
              <a:solidFill>
                <a:srgbClr val="39368A"/>
              </a:solidFill>
            </a:endParaRPr>
          </a:p>
        </p:txBody>
      </p:sp>
      <p:sp>
        <p:nvSpPr>
          <p:cNvPr id="74" name="Ellipse 73"/>
          <p:cNvSpPr/>
          <p:nvPr/>
        </p:nvSpPr>
        <p:spPr>
          <a:xfrm>
            <a:off x="6660232"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1" name="Gerade Verbindung 100"/>
          <p:cNvCxnSpPr/>
          <p:nvPr/>
        </p:nvCxnSpPr>
        <p:spPr>
          <a:xfrm>
            <a:off x="6441827" y="2915419"/>
            <a:ext cx="0" cy="266429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p:nvCxnSpPr>
        <p:spPr>
          <a:xfrm>
            <a:off x="4019550" y="2919413"/>
            <a:ext cx="2424658" cy="553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5" name="Gerade Verbindung 124"/>
          <p:cNvCxnSpPr/>
          <p:nvPr/>
        </p:nvCxnSpPr>
        <p:spPr>
          <a:xfrm>
            <a:off x="6771048" y="2546856"/>
            <a:ext cx="3608" cy="80594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7" name="Textfeld 76"/>
          <p:cNvSpPr txBox="1"/>
          <p:nvPr/>
        </p:nvSpPr>
        <p:spPr>
          <a:xfrm rot="5400000">
            <a:off x="6185746" y="528482"/>
            <a:ext cx="684803" cy="1301264"/>
          </a:xfrm>
          <a:prstGeom prst="rect">
            <a:avLst/>
          </a:prstGeom>
          <a:noFill/>
        </p:spPr>
        <p:txBody>
          <a:bodyPr vert="vert270" wrap="square" rtlCol="0">
            <a:spAutoFit/>
          </a:bodyPr>
          <a:lstStyle/>
          <a:p>
            <a:pPr>
              <a:lnSpc>
                <a:spcPts val="1300"/>
              </a:lnSpc>
            </a:pPr>
            <a:r>
              <a:rPr lang="de-DE" sz="1400" b="1" dirty="0" smtClean="0">
                <a:solidFill>
                  <a:srgbClr val="C0B59D"/>
                </a:solidFill>
              </a:rPr>
              <a:t>1957</a:t>
            </a:r>
            <a:r>
              <a:rPr lang="de-DE" sz="1400" dirty="0" smtClean="0">
                <a:solidFill>
                  <a:srgbClr val="C0B59D"/>
                </a:solidFill>
              </a:rPr>
              <a:t> Beginn der </a:t>
            </a:r>
          </a:p>
          <a:p>
            <a:pPr>
              <a:lnSpc>
                <a:spcPts val="1300"/>
              </a:lnSpc>
            </a:pPr>
            <a:r>
              <a:rPr lang="de-DE" sz="1400" dirty="0" smtClean="0">
                <a:solidFill>
                  <a:srgbClr val="C0B59D"/>
                </a:solidFill>
              </a:rPr>
              <a:t>Europäischen </a:t>
            </a:r>
          </a:p>
          <a:p>
            <a:pPr>
              <a:lnSpc>
                <a:spcPts val="1300"/>
              </a:lnSpc>
            </a:pPr>
            <a:r>
              <a:rPr lang="de-DE" sz="1400" dirty="0" smtClean="0">
                <a:solidFill>
                  <a:srgbClr val="C0B59D"/>
                </a:solidFill>
              </a:rPr>
              <a:t>Einigung </a:t>
            </a:r>
          </a:p>
        </p:txBody>
      </p:sp>
      <p:sp>
        <p:nvSpPr>
          <p:cNvPr id="78" name="Textfeld 77"/>
          <p:cNvSpPr txBox="1"/>
          <p:nvPr/>
        </p:nvSpPr>
        <p:spPr>
          <a:xfrm rot="5400000">
            <a:off x="4778446" y="409122"/>
            <a:ext cx="518091" cy="1373272"/>
          </a:xfrm>
          <a:prstGeom prst="rect">
            <a:avLst/>
          </a:prstGeom>
          <a:noFill/>
        </p:spPr>
        <p:txBody>
          <a:bodyPr vert="vert270" wrap="square" rtlCol="0">
            <a:spAutoFit/>
          </a:bodyPr>
          <a:lstStyle/>
          <a:p>
            <a:pPr>
              <a:lnSpc>
                <a:spcPts val="1300"/>
              </a:lnSpc>
            </a:pPr>
            <a:r>
              <a:rPr lang="de-DE" sz="1400" b="1" dirty="0" smtClean="0">
                <a:solidFill>
                  <a:srgbClr val="C0B59D"/>
                </a:solidFill>
              </a:rPr>
              <a:t>Bis 1955</a:t>
            </a:r>
            <a:r>
              <a:rPr lang="de-DE" sz="1400" dirty="0" smtClean="0">
                <a:solidFill>
                  <a:srgbClr val="C0B59D"/>
                </a:solidFill>
              </a:rPr>
              <a:t> </a:t>
            </a:r>
          </a:p>
          <a:p>
            <a:pPr>
              <a:lnSpc>
                <a:spcPts val="1300"/>
              </a:lnSpc>
            </a:pPr>
            <a:r>
              <a:rPr lang="de-DE" sz="1400" dirty="0" smtClean="0">
                <a:solidFill>
                  <a:srgbClr val="C0B59D"/>
                </a:solidFill>
              </a:rPr>
              <a:t>Wiederaufbau</a:t>
            </a:r>
          </a:p>
        </p:txBody>
      </p:sp>
      <p:sp>
        <p:nvSpPr>
          <p:cNvPr id="80" name="Textfeld 79"/>
          <p:cNvSpPr txBox="1"/>
          <p:nvPr/>
        </p:nvSpPr>
        <p:spPr>
          <a:xfrm rot="5400000">
            <a:off x="2102802" y="492478"/>
            <a:ext cx="684803" cy="1373272"/>
          </a:xfrm>
          <a:prstGeom prst="rect">
            <a:avLst/>
          </a:prstGeom>
          <a:noFill/>
        </p:spPr>
        <p:txBody>
          <a:bodyPr vert="vert270" wrap="square" rtlCol="0">
            <a:spAutoFit/>
          </a:bodyPr>
          <a:lstStyle/>
          <a:p>
            <a:pPr>
              <a:lnSpc>
                <a:spcPts val="1300"/>
              </a:lnSpc>
            </a:pPr>
            <a:r>
              <a:rPr lang="de-DE" sz="1400" b="1" dirty="0" smtClean="0">
                <a:solidFill>
                  <a:srgbClr val="C0B59D"/>
                </a:solidFill>
              </a:rPr>
              <a:t>Ab 1950 </a:t>
            </a:r>
            <a:r>
              <a:rPr lang="de-DE" sz="1400" dirty="0" smtClean="0">
                <a:solidFill>
                  <a:srgbClr val="C0B59D"/>
                </a:solidFill>
              </a:rPr>
              <a:t> </a:t>
            </a:r>
          </a:p>
          <a:p>
            <a:pPr>
              <a:lnSpc>
                <a:spcPts val="1300"/>
              </a:lnSpc>
            </a:pPr>
            <a:r>
              <a:rPr lang="de-DE" sz="1400" dirty="0" smtClean="0">
                <a:solidFill>
                  <a:srgbClr val="C0B59D"/>
                </a:solidFill>
              </a:rPr>
              <a:t>Weltwirtschafts-</a:t>
            </a:r>
          </a:p>
          <a:p>
            <a:pPr>
              <a:lnSpc>
                <a:spcPts val="1300"/>
              </a:lnSpc>
            </a:pPr>
            <a:r>
              <a:rPr lang="de-DE" sz="1400" dirty="0" smtClean="0">
                <a:solidFill>
                  <a:srgbClr val="C0B59D"/>
                </a:solidFill>
              </a:rPr>
              <a:t>wunder </a:t>
            </a:r>
          </a:p>
        </p:txBody>
      </p:sp>
      <p:sp>
        <p:nvSpPr>
          <p:cNvPr id="79" name="Textfeld 78"/>
          <p:cNvSpPr txBox="1"/>
          <p:nvPr/>
        </p:nvSpPr>
        <p:spPr>
          <a:xfrm rot="5400000">
            <a:off x="2919546" y="984458"/>
            <a:ext cx="851515" cy="1589296"/>
          </a:xfrm>
          <a:prstGeom prst="rect">
            <a:avLst/>
          </a:prstGeom>
          <a:noFill/>
        </p:spPr>
        <p:txBody>
          <a:bodyPr vert="vert270" wrap="square" rtlCol="0">
            <a:spAutoFit/>
          </a:bodyPr>
          <a:lstStyle/>
          <a:p>
            <a:pPr>
              <a:lnSpc>
                <a:spcPts val="1300"/>
              </a:lnSpc>
            </a:pPr>
            <a:r>
              <a:rPr lang="de-DE" sz="1400" b="1" dirty="0" smtClean="0">
                <a:solidFill>
                  <a:srgbClr val="C0B59D"/>
                </a:solidFill>
              </a:rPr>
              <a:t>1950-1953</a:t>
            </a:r>
            <a:r>
              <a:rPr lang="de-DE" sz="1400" dirty="0" smtClean="0">
                <a:solidFill>
                  <a:srgbClr val="C0B59D"/>
                </a:solidFill>
              </a:rPr>
              <a:t> </a:t>
            </a:r>
          </a:p>
          <a:p>
            <a:pPr>
              <a:lnSpc>
                <a:spcPts val="1300"/>
              </a:lnSpc>
            </a:pPr>
            <a:r>
              <a:rPr lang="de-DE" sz="1400" dirty="0" smtClean="0">
                <a:solidFill>
                  <a:srgbClr val="C0B59D"/>
                </a:solidFill>
              </a:rPr>
              <a:t>Stellvertreterkriege </a:t>
            </a:r>
          </a:p>
          <a:p>
            <a:pPr>
              <a:lnSpc>
                <a:spcPts val="1300"/>
              </a:lnSpc>
            </a:pPr>
            <a:r>
              <a:rPr lang="de-DE" sz="1400" dirty="0" smtClean="0">
                <a:solidFill>
                  <a:srgbClr val="C0B59D"/>
                </a:solidFill>
              </a:rPr>
              <a:t>des Kalten Kriegs; </a:t>
            </a:r>
          </a:p>
          <a:p>
            <a:pPr>
              <a:lnSpc>
                <a:spcPts val="1300"/>
              </a:lnSpc>
            </a:pPr>
            <a:r>
              <a:rPr lang="de-DE" sz="1400" dirty="0" smtClean="0">
                <a:solidFill>
                  <a:srgbClr val="C0B59D"/>
                </a:solidFill>
              </a:rPr>
              <a:t>Koreakrieg</a:t>
            </a:r>
          </a:p>
        </p:txBody>
      </p:sp>
      <p:sp>
        <p:nvSpPr>
          <p:cNvPr id="91" name="Textfeld 90"/>
          <p:cNvSpPr txBox="1"/>
          <p:nvPr/>
        </p:nvSpPr>
        <p:spPr>
          <a:xfrm rot="5400000">
            <a:off x="782288" y="4122369"/>
            <a:ext cx="738664" cy="1800199"/>
          </a:xfrm>
          <a:prstGeom prst="rect">
            <a:avLst/>
          </a:prstGeom>
          <a:noFill/>
        </p:spPr>
        <p:txBody>
          <a:bodyPr vert="vert270" wrap="square" rtlCol="0">
            <a:spAutoFit/>
          </a:bodyPr>
          <a:lstStyle/>
          <a:p>
            <a:pPr algn="ctr"/>
            <a:r>
              <a:rPr lang="de-DE" sz="1200" b="1" dirty="0" smtClean="0">
                <a:solidFill>
                  <a:srgbClr val="39368A"/>
                </a:solidFill>
              </a:rPr>
              <a:t>Neubau der im Krieg zerstörten Emsbrücke zwischen </a:t>
            </a:r>
            <a:r>
              <a:rPr lang="de-DE" sz="1200" b="1" dirty="0" err="1" smtClean="0">
                <a:solidFill>
                  <a:srgbClr val="39368A"/>
                </a:solidFill>
              </a:rPr>
              <a:t>Elte</a:t>
            </a:r>
            <a:r>
              <a:rPr lang="de-DE" sz="1200" b="1" dirty="0" smtClean="0">
                <a:solidFill>
                  <a:srgbClr val="39368A"/>
                </a:solidFill>
              </a:rPr>
              <a:t> und </a:t>
            </a:r>
            <a:r>
              <a:rPr lang="de-DE" sz="1200" b="1" dirty="0" err="1" smtClean="0">
                <a:solidFill>
                  <a:srgbClr val="39368A"/>
                </a:solidFill>
              </a:rPr>
              <a:t>Mesum</a:t>
            </a:r>
            <a:endParaRPr lang="de-DE" sz="1200" b="1" dirty="0">
              <a:solidFill>
                <a:srgbClr val="39368A"/>
              </a:solidFill>
            </a:endParaRPr>
          </a:p>
        </p:txBody>
      </p:sp>
      <p:sp>
        <p:nvSpPr>
          <p:cNvPr id="94" name="Textfeld 93"/>
          <p:cNvSpPr txBox="1"/>
          <p:nvPr/>
        </p:nvSpPr>
        <p:spPr>
          <a:xfrm rot="5400000">
            <a:off x="607782" y="4865382"/>
            <a:ext cx="1107996" cy="1779879"/>
          </a:xfrm>
          <a:prstGeom prst="rect">
            <a:avLst/>
          </a:prstGeom>
          <a:noFill/>
        </p:spPr>
        <p:txBody>
          <a:bodyPr vert="vert270" wrap="square" rtlCol="0">
            <a:spAutoFit/>
          </a:bodyPr>
          <a:lstStyle/>
          <a:p>
            <a:pPr algn="just"/>
            <a:r>
              <a:rPr lang="de-DE" sz="1000" dirty="0" smtClean="0">
                <a:solidFill>
                  <a:srgbClr val="3B3398"/>
                </a:solidFill>
              </a:rPr>
              <a:t>Am 7. Dezember 1950 wird die Brücke für den Verkehr freigegeben. Ab 1946 wurde die Verbindung mit einer provisorischen Brücke sicher-gestellt.</a:t>
            </a:r>
          </a:p>
        </p:txBody>
      </p:sp>
      <p:sp>
        <p:nvSpPr>
          <p:cNvPr id="95" name="Textfeld 94"/>
          <p:cNvSpPr txBox="1"/>
          <p:nvPr/>
        </p:nvSpPr>
        <p:spPr>
          <a:xfrm rot="5400000">
            <a:off x="2953326" y="4418651"/>
            <a:ext cx="553998" cy="1800199"/>
          </a:xfrm>
          <a:prstGeom prst="rect">
            <a:avLst/>
          </a:prstGeom>
          <a:noFill/>
        </p:spPr>
        <p:txBody>
          <a:bodyPr vert="vert270" wrap="square" rtlCol="0">
            <a:spAutoFit/>
          </a:bodyPr>
          <a:lstStyle/>
          <a:p>
            <a:pPr algn="ctr"/>
            <a:r>
              <a:rPr lang="de-DE" sz="1200" b="1" dirty="0" smtClean="0">
                <a:solidFill>
                  <a:srgbClr val="39368A"/>
                </a:solidFill>
              </a:rPr>
              <a:t>Straßennamen für </a:t>
            </a:r>
            <a:r>
              <a:rPr lang="de-DE" sz="1200" b="1" dirty="0" err="1" smtClean="0">
                <a:solidFill>
                  <a:srgbClr val="39368A"/>
                </a:solidFill>
              </a:rPr>
              <a:t>Reckenfeld</a:t>
            </a:r>
            <a:endParaRPr lang="de-DE" sz="1200" b="1" dirty="0">
              <a:solidFill>
                <a:srgbClr val="39368A"/>
              </a:solidFill>
            </a:endParaRPr>
          </a:p>
        </p:txBody>
      </p:sp>
      <p:sp>
        <p:nvSpPr>
          <p:cNvPr id="96" name="Textfeld 95"/>
          <p:cNvSpPr txBox="1"/>
          <p:nvPr/>
        </p:nvSpPr>
        <p:spPr>
          <a:xfrm rot="5400000">
            <a:off x="2820057" y="4911961"/>
            <a:ext cx="800219" cy="1779879"/>
          </a:xfrm>
          <a:prstGeom prst="rect">
            <a:avLst/>
          </a:prstGeom>
          <a:noFill/>
        </p:spPr>
        <p:txBody>
          <a:bodyPr vert="vert270" wrap="square" rtlCol="0">
            <a:spAutoFit/>
          </a:bodyPr>
          <a:lstStyle/>
          <a:p>
            <a:pPr algn="just"/>
            <a:r>
              <a:rPr lang="de-DE" sz="1000" dirty="0" smtClean="0">
                <a:solidFill>
                  <a:srgbClr val="3B3398"/>
                </a:solidFill>
              </a:rPr>
              <a:t>In der seit 25 Jahren bestehenden Siedlung werden erstmals </a:t>
            </a:r>
            <a:r>
              <a:rPr lang="de-DE" sz="1000" dirty="0" err="1" smtClean="0">
                <a:solidFill>
                  <a:srgbClr val="3B3398"/>
                </a:solidFill>
              </a:rPr>
              <a:t>Straßenbezeichnun</a:t>
            </a:r>
            <a:r>
              <a:rPr lang="de-DE" sz="1000" dirty="0" smtClean="0">
                <a:solidFill>
                  <a:srgbClr val="3B3398"/>
                </a:solidFill>
              </a:rPr>
              <a:t>-gen vergeben.</a:t>
            </a:r>
          </a:p>
        </p:txBody>
      </p:sp>
      <p:sp>
        <p:nvSpPr>
          <p:cNvPr id="97" name="Textfeld 96"/>
          <p:cNvSpPr txBox="1"/>
          <p:nvPr/>
        </p:nvSpPr>
        <p:spPr>
          <a:xfrm rot="5400000">
            <a:off x="5051085" y="2445860"/>
            <a:ext cx="553998" cy="1800199"/>
          </a:xfrm>
          <a:prstGeom prst="rect">
            <a:avLst/>
          </a:prstGeom>
          <a:noFill/>
        </p:spPr>
        <p:txBody>
          <a:bodyPr vert="vert270" wrap="square" rtlCol="0">
            <a:spAutoFit/>
          </a:bodyPr>
          <a:lstStyle/>
          <a:p>
            <a:pPr algn="ctr"/>
            <a:r>
              <a:rPr lang="de-DE" sz="1200" b="1" dirty="0" smtClean="0">
                <a:solidFill>
                  <a:srgbClr val="39368A"/>
                </a:solidFill>
              </a:rPr>
              <a:t>Erster Telefonanruf in der Stadt</a:t>
            </a:r>
            <a:endParaRPr lang="de-DE" sz="1200" b="1" dirty="0">
              <a:solidFill>
                <a:srgbClr val="39368A"/>
              </a:solidFill>
            </a:endParaRPr>
          </a:p>
        </p:txBody>
      </p:sp>
      <p:sp>
        <p:nvSpPr>
          <p:cNvPr id="99" name="Rechteck 98"/>
          <p:cNvSpPr/>
          <p:nvPr/>
        </p:nvSpPr>
        <p:spPr>
          <a:xfrm>
            <a:off x="4355976" y="3501008"/>
            <a:ext cx="1872208" cy="861774"/>
          </a:xfrm>
          <a:prstGeom prst="rect">
            <a:avLst/>
          </a:prstGeom>
        </p:spPr>
        <p:txBody>
          <a:bodyPr wrap="square">
            <a:spAutoFit/>
          </a:bodyPr>
          <a:lstStyle/>
          <a:p>
            <a:pPr algn="just"/>
            <a:r>
              <a:rPr lang="de-DE" sz="1000" dirty="0" smtClean="0">
                <a:solidFill>
                  <a:srgbClr val="39368A"/>
                </a:solidFill>
              </a:rPr>
              <a:t>Lisbeth Lake, Frau des Telegrafenleitungsaufsehers, tätigt das erste Telefonat in einer öffentlichen Fernsprech-</a:t>
            </a:r>
            <a:r>
              <a:rPr lang="de-DE" sz="1000" dirty="0" err="1" smtClean="0">
                <a:solidFill>
                  <a:srgbClr val="39368A"/>
                </a:solidFill>
              </a:rPr>
              <a:t>zelle</a:t>
            </a:r>
            <a:r>
              <a:rPr lang="de-DE" sz="1000" dirty="0" smtClean="0">
                <a:solidFill>
                  <a:srgbClr val="39368A"/>
                </a:solidFill>
              </a:rPr>
              <a:t>.</a:t>
            </a:r>
            <a:endParaRPr lang="de-DE" sz="1000" dirty="0">
              <a:solidFill>
                <a:srgbClr val="39368A"/>
              </a:solidFill>
            </a:endParaRPr>
          </a:p>
        </p:txBody>
      </p:sp>
      <p:sp>
        <p:nvSpPr>
          <p:cNvPr id="100" name="Eingekerbter Richtungspfeil 99"/>
          <p:cNvSpPr/>
          <p:nvPr/>
        </p:nvSpPr>
        <p:spPr>
          <a:xfrm>
            <a:off x="4355976" y="4509120"/>
            <a:ext cx="1872208" cy="57606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03" name="Textfeld 102"/>
          <p:cNvSpPr txBox="1"/>
          <p:nvPr/>
        </p:nvSpPr>
        <p:spPr>
          <a:xfrm rot="5400000">
            <a:off x="4979077" y="3980093"/>
            <a:ext cx="553998" cy="1800199"/>
          </a:xfrm>
          <a:prstGeom prst="rect">
            <a:avLst/>
          </a:prstGeom>
          <a:noFill/>
        </p:spPr>
        <p:txBody>
          <a:bodyPr vert="vert270" wrap="square" rtlCol="0">
            <a:spAutoFit/>
          </a:bodyPr>
          <a:lstStyle/>
          <a:p>
            <a:pPr algn="ctr"/>
            <a:r>
              <a:rPr lang="de-DE" sz="1200" b="1" dirty="0" smtClean="0">
                <a:solidFill>
                  <a:srgbClr val="39368A"/>
                </a:solidFill>
              </a:rPr>
              <a:t>Neubau Kreisverwaltung </a:t>
            </a:r>
            <a:r>
              <a:rPr lang="de-DE" sz="1200" b="1" dirty="0" err="1" smtClean="0">
                <a:solidFill>
                  <a:srgbClr val="39368A"/>
                </a:solidFill>
              </a:rPr>
              <a:t>Tecklenburg</a:t>
            </a:r>
            <a:endParaRPr lang="de-DE" sz="1200" b="1" dirty="0">
              <a:solidFill>
                <a:srgbClr val="39368A"/>
              </a:solidFill>
            </a:endParaRPr>
          </a:p>
        </p:txBody>
      </p:sp>
      <p:sp>
        <p:nvSpPr>
          <p:cNvPr id="105" name="Textfeld 104"/>
          <p:cNvSpPr txBox="1"/>
          <p:nvPr/>
        </p:nvSpPr>
        <p:spPr>
          <a:xfrm rot="5400000">
            <a:off x="7571365" y="4318068"/>
            <a:ext cx="553998" cy="1800199"/>
          </a:xfrm>
          <a:prstGeom prst="rect">
            <a:avLst/>
          </a:prstGeom>
          <a:noFill/>
        </p:spPr>
        <p:txBody>
          <a:bodyPr vert="vert270" wrap="square" rtlCol="0">
            <a:spAutoFit/>
          </a:bodyPr>
          <a:lstStyle/>
          <a:p>
            <a:pPr algn="ctr"/>
            <a:r>
              <a:rPr lang="de-DE" sz="1200" b="1" dirty="0" smtClean="0">
                <a:solidFill>
                  <a:srgbClr val="39368A"/>
                </a:solidFill>
              </a:rPr>
              <a:t>Amtsverband Greven wird aufgelöst</a:t>
            </a:r>
            <a:endParaRPr lang="de-DE" sz="1200" b="1" dirty="0">
              <a:solidFill>
                <a:srgbClr val="39368A"/>
              </a:solidFill>
            </a:endParaRPr>
          </a:p>
        </p:txBody>
      </p:sp>
      <p:sp>
        <p:nvSpPr>
          <p:cNvPr id="112" name="Rechteck 111"/>
          <p:cNvSpPr/>
          <p:nvPr/>
        </p:nvSpPr>
        <p:spPr>
          <a:xfrm>
            <a:off x="6930008" y="4149080"/>
            <a:ext cx="1890464" cy="553998"/>
          </a:xfrm>
          <a:prstGeom prst="rect">
            <a:avLst/>
          </a:prstGeom>
        </p:spPr>
        <p:txBody>
          <a:bodyPr wrap="square">
            <a:spAutoFit/>
          </a:bodyPr>
          <a:lstStyle/>
          <a:p>
            <a:pPr algn="just"/>
            <a:r>
              <a:rPr lang="de-DE" sz="1000" dirty="0" smtClean="0">
                <a:solidFill>
                  <a:srgbClr val="3B3398"/>
                </a:solidFill>
              </a:rPr>
              <a:t>Freigabe des Dortmund-Ems-Kanals für das 1000-Tonnen-Schiff im gesamten Kanalverlauf.</a:t>
            </a:r>
            <a:endParaRPr lang="de-DE" sz="1000" dirty="0">
              <a:solidFill>
                <a:srgbClr val="3B3398"/>
              </a:solidFill>
            </a:endParaRPr>
          </a:p>
        </p:txBody>
      </p:sp>
      <p:sp>
        <p:nvSpPr>
          <p:cNvPr id="113" name="Eingekerbter Richtungspfeil 112"/>
          <p:cNvSpPr/>
          <p:nvPr/>
        </p:nvSpPr>
        <p:spPr>
          <a:xfrm>
            <a:off x="6948264" y="4005064"/>
            <a:ext cx="1872208" cy="72008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18" name="Textfeld 117"/>
          <p:cNvSpPr txBox="1"/>
          <p:nvPr/>
        </p:nvSpPr>
        <p:spPr>
          <a:xfrm rot="5400000">
            <a:off x="7712876" y="3816516"/>
            <a:ext cx="369332" cy="602413"/>
          </a:xfrm>
          <a:prstGeom prst="rect">
            <a:avLst/>
          </a:prstGeom>
          <a:noFill/>
        </p:spPr>
        <p:txBody>
          <a:bodyPr vert="vert270" wrap="square" rtlCol="0">
            <a:spAutoFit/>
          </a:bodyPr>
          <a:lstStyle/>
          <a:p>
            <a:pPr algn="ctr"/>
            <a:r>
              <a:rPr lang="de-DE" sz="1200" b="1" dirty="0" smtClean="0">
                <a:solidFill>
                  <a:srgbClr val="39368A"/>
                </a:solidFill>
              </a:rPr>
              <a:t>1959</a:t>
            </a:r>
            <a:endParaRPr lang="de-DE" sz="1200" b="1" dirty="0">
              <a:solidFill>
                <a:srgbClr val="39368A"/>
              </a:solidFill>
            </a:endParaRPr>
          </a:p>
        </p:txBody>
      </p:sp>
      <p:sp>
        <p:nvSpPr>
          <p:cNvPr id="122" name="Ellipse 121"/>
          <p:cNvSpPr/>
          <p:nvPr/>
        </p:nvSpPr>
        <p:spPr>
          <a:xfrm>
            <a:off x="3923928" y="2454547"/>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9" name="Gerade Verbindung 128"/>
          <p:cNvCxnSpPr/>
          <p:nvPr/>
        </p:nvCxnSpPr>
        <p:spPr>
          <a:xfrm>
            <a:off x="2576762" y="3404311"/>
            <a:ext cx="749844" cy="325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35" name="Gerade Verbindung 134"/>
          <p:cNvCxnSpPr/>
          <p:nvPr/>
        </p:nvCxnSpPr>
        <p:spPr>
          <a:xfrm flipH="1">
            <a:off x="3212678" y="3645694"/>
            <a:ext cx="4391" cy="58806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82" name="Grafik 81" descr="1951_Reckenfeld_StrassennamenDie Reckenfelder Straßennamen im Einwohneradressbuch von 1955 Stadtarchiv Greven L 257 S. 65.jpg"/>
          <p:cNvPicPr>
            <a:picLocks noChangeAspect="1"/>
          </p:cNvPicPr>
          <p:nvPr/>
        </p:nvPicPr>
        <p:blipFill>
          <a:blip r:embed="rId2" cstate="print"/>
          <a:srcRect r="3082"/>
          <a:stretch>
            <a:fillRect/>
          </a:stretch>
        </p:blipFill>
        <p:spPr>
          <a:xfrm>
            <a:off x="2332112" y="3375298"/>
            <a:ext cx="1033388" cy="1507803"/>
          </a:xfrm>
          <a:prstGeom prst="rect">
            <a:avLst/>
          </a:prstGeom>
          <a:ln w="19050">
            <a:solidFill>
              <a:srgbClr val="C0B59D"/>
            </a:solidFill>
          </a:ln>
        </p:spPr>
      </p:pic>
      <p:cxnSp>
        <p:nvCxnSpPr>
          <p:cNvPr id="147" name="Gerade Verbindung 146"/>
          <p:cNvCxnSpPr/>
          <p:nvPr/>
        </p:nvCxnSpPr>
        <p:spPr>
          <a:xfrm>
            <a:off x="7884368" y="3429000"/>
            <a:ext cx="8830" cy="58873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89" name="Grafik 88" descr="1959_Kreis_Dortmund-Ems-Kanal Der ausgebaute Dortmund-Ems-Kanal bei Schmedehausen 1958 Stadtarchiv GrevenScan FRepro Foto Helmut Röwemeier.jpg"/>
          <p:cNvPicPr>
            <a:picLocks noChangeAspect="1"/>
          </p:cNvPicPr>
          <p:nvPr/>
        </p:nvPicPr>
        <p:blipFill>
          <a:blip r:embed="rId3" cstate="print"/>
          <a:srcRect l="6686" t="7143" r="7220" b="10078"/>
          <a:stretch>
            <a:fillRect/>
          </a:stretch>
        </p:blipFill>
        <p:spPr>
          <a:xfrm>
            <a:off x="7151492" y="2924944"/>
            <a:ext cx="1452956" cy="1008112"/>
          </a:xfrm>
          <a:prstGeom prst="rect">
            <a:avLst/>
          </a:prstGeom>
          <a:ln w="19050">
            <a:solidFill>
              <a:srgbClr val="C0B59D"/>
            </a:solidFill>
          </a:ln>
        </p:spPr>
      </p:pic>
      <p:cxnSp>
        <p:nvCxnSpPr>
          <p:cNvPr id="152" name="Gerade Verbindung 151"/>
          <p:cNvCxnSpPr/>
          <p:nvPr/>
        </p:nvCxnSpPr>
        <p:spPr>
          <a:xfrm>
            <a:off x="6012160" y="5517232"/>
            <a:ext cx="936104"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84" name="Grafik 83" descr="1954 Tecklenburg Neubau Kreishaus Kreisarchiv.TIF"/>
          <p:cNvPicPr>
            <a:picLocks noChangeAspect="1"/>
          </p:cNvPicPr>
          <p:nvPr/>
        </p:nvPicPr>
        <p:blipFill>
          <a:blip r:embed="rId4" cstate="print"/>
          <a:stretch>
            <a:fillRect/>
          </a:stretch>
        </p:blipFill>
        <p:spPr>
          <a:xfrm>
            <a:off x="5220072" y="5185624"/>
            <a:ext cx="1440160" cy="979680"/>
          </a:xfrm>
          <a:prstGeom prst="rect">
            <a:avLst/>
          </a:prstGeom>
          <a:ln w="19050">
            <a:solidFill>
              <a:srgbClr val="C0B59D"/>
            </a:solidFill>
          </a:ln>
        </p:spPr>
      </p:pic>
      <p:cxnSp>
        <p:nvCxnSpPr>
          <p:cNvPr id="126" name="Gerade Verbindung 125"/>
          <p:cNvCxnSpPr/>
          <p:nvPr/>
        </p:nvCxnSpPr>
        <p:spPr>
          <a:xfrm flipH="1" flipV="1">
            <a:off x="3749090" y="2554678"/>
            <a:ext cx="3760" cy="55523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41" name="Gerade Verbindung 140"/>
          <p:cNvCxnSpPr/>
          <p:nvPr/>
        </p:nvCxnSpPr>
        <p:spPr>
          <a:xfrm flipV="1">
            <a:off x="6228184" y="4795838"/>
            <a:ext cx="215479" cy="131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69" name="Grafik 68" descr="1946_Emsdetten_Notbrücke_Schmitz.jpg"/>
          <p:cNvPicPr>
            <a:picLocks noChangeAspect="1"/>
          </p:cNvPicPr>
          <p:nvPr/>
        </p:nvPicPr>
        <p:blipFill>
          <a:blip r:embed="rId5" cstate="print"/>
          <a:stretch>
            <a:fillRect/>
          </a:stretch>
        </p:blipFill>
        <p:spPr>
          <a:xfrm>
            <a:off x="251520" y="2924944"/>
            <a:ext cx="1894468" cy="1566094"/>
          </a:xfrm>
          <a:prstGeom prst="rect">
            <a:avLst/>
          </a:prstGeom>
          <a:ln w="19050">
            <a:solidFill>
              <a:srgbClr val="C0B59D"/>
            </a:solidFill>
          </a:ln>
        </p:spPr>
      </p:pic>
      <p:cxnSp>
        <p:nvCxnSpPr>
          <p:cNvPr id="88" name="Gerade Verbindung 87"/>
          <p:cNvCxnSpPr/>
          <p:nvPr/>
        </p:nvCxnSpPr>
        <p:spPr>
          <a:xfrm flipH="1">
            <a:off x="1892846" y="2555379"/>
            <a:ext cx="265729" cy="30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83" name="Grafik 82" descr="1953_Greven_Telefonzelle Zeitungsausschnitt aus den Westfälischen Nachrichten14.1.1953 Stadtarchiv Greven ZDep05-41.jpg"/>
          <p:cNvPicPr>
            <a:picLocks noChangeAspect="1"/>
          </p:cNvPicPr>
          <p:nvPr/>
        </p:nvPicPr>
        <p:blipFill>
          <a:blip r:embed="rId6" cstate="print"/>
          <a:srcRect l="24232" t="47619" r="6079" b="14286"/>
          <a:stretch>
            <a:fillRect/>
          </a:stretch>
        </p:blipFill>
        <p:spPr>
          <a:xfrm>
            <a:off x="3474156" y="2996950"/>
            <a:ext cx="809812" cy="1079749"/>
          </a:xfrm>
          <a:prstGeom prst="rect">
            <a:avLst/>
          </a:prstGeom>
          <a:ln w="19050">
            <a:solidFill>
              <a:srgbClr val="C0B59D"/>
            </a:solidFill>
          </a:ln>
        </p:spPr>
      </p:pic>
      <p:sp>
        <p:nvSpPr>
          <p:cNvPr id="87" name="Textfeld 86"/>
          <p:cNvSpPr txBox="1"/>
          <p:nvPr/>
        </p:nvSpPr>
        <p:spPr>
          <a:xfrm rot="5400000">
            <a:off x="1890777" y="4253946"/>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98" name="Textfeld 97"/>
          <p:cNvSpPr txBox="1"/>
          <p:nvPr/>
        </p:nvSpPr>
        <p:spPr>
          <a:xfrm rot="5400000">
            <a:off x="3128750" y="4653996"/>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104" name="Textfeld 103"/>
          <p:cNvSpPr txBox="1"/>
          <p:nvPr/>
        </p:nvSpPr>
        <p:spPr>
          <a:xfrm rot="5400000">
            <a:off x="4054191" y="3852452"/>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106" name="Textfeld 105"/>
          <p:cNvSpPr txBox="1"/>
          <p:nvPr/>
        </p:nvSpPr>
        <p:spPr>
          <a:xfrm rot="5400000">
            <a:off x="6409372" y="5922651"/>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107" name="Textfeld 106"/>
          <p:cNvSpPr txBox="1"/>
          <p:nvPr/>
        </p:nvSpPr>
        <p:spPr>
          <a:xfrm rot="5400000">
            <a:off x="8371369" y="3709453"/>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630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206388"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2" name="Textfeld 51"/>
          <p:cNvSpPr txBox="1"/>
          <p:nvPr/>
        </p:nvSpPr>
        <p:spPr>
          <a:xfrm>
            <a:off x="3822303"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4" name="Textfeld 53"/>
          <p:cNvSpPr txBox="1"/>
          <p:nvPr/>
        </p:nvSpPr>
        <p:spPr>
          <a:xfrm>
            <a:off x="449999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6" name="Textfeld 55"/>
          <p:cNvSpPr txBox="1"/>
          <p:nvPr/>
        </p:nvSpPr>
        <p:spPr>
          <a:xfrm>
            <a:off x="514806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8" name="Textfeld 57"/>
          <p:cNvSpPr txBox="1"/>
          <p:nvPr/>
        </p:nvSpPr>
        <p:spPr>
          <a:xfrm>
            <a:off x="651875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166828"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8690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1960 bis 1970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5869305"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1960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6012160"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6229345"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1970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feld 98"/>
          <p:cNvSpPr txBox="1"/>
          <p:nvPr/>
        </p:nvSpPr>
        <p:spPr>
          <a:xfrm rot="5400000">
            <a:off x="2861991" y="3129787"/>
            <a:ext cx="369332" cy="602413"/>
          </a:xfrm>
          <a:prstGeom prst="rect">
            <a:avLst/>
          </a:prstGeom>
          <a:noFill/>
        </p:spPr>
        <p:txBody>
          <a:bodyPr vert="vert270" wrap="square" rtlCol="0">
            <a:spAutoFit/>
          </a:bodyPr>
          <a:lstStyle/>
          <a:p>
            <a:pPr algn="ctr"/>
            <a:r>
              <a:rPr lang="de-DE" sz="1200" b="1" dirty="0" smtClean="0">
                <a:solidFill>
                  <a:srgbClr val="39368A"/>
                </a:solidFill>
              </a:rPr>
              <a:t>1964</a:t>
            </a:r>
            <a:endParaRPr lang="de-DE" sz="1200" b="1" dirty="0">
              <a:solidFill>
                <a:srgbClr val="39368A"/>
              </a:solidFill>
            </a:endParaRPr>
          </a:p>
        </p:txBody>
      </p:sp>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1970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1960 bis 1970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1960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1979712"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107504" y="3854952"/>
            <a:ext cx="1872208" cy="95149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115" name="Gerade Verbindung 114"/>
          <p:cNvCxnSpPr/>
          <p:nvPr/>
        </p:nvCxnSpPr>
        <p:spPr>
          <a:xfrm flipV="1">
            <a:off x="1224210" y="2930748"/>
            <a:ext cx="875854" cy="399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107505" y="4925780"/>
            <a:ext cx="1800200" cy="123952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0" name="Ellipse 29"/>
          <p:cNvSpPr/>
          <p:nvPr/>
        </p:nvSpPr>
        <p:spPr>
          <a:xfrm>
            <a:off x="3419872" y="243982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1965</a:t>
            </a:r>
            <a:endParaRPr lang="de-DE" sz="2400" b="1" dirty="0">
              <a:solidFill>
                <a:srgbClr val="3B3398"/>
              </a:solidFill>
            </a:endParaRPr>
          </a:p>
        </p:txBody>
      </p:sp>
      <p:cxnSp>
        <p:nvCxnSpPr>
          <p:cNvPr id="73" name="Gerade Verbindung 72"/>
          <p:cNvCxnSpPr/>
          <p:nvPr/>
        </p:nvCxnSpPr>
        <p:spPr>
          <a:xfrm flipH="1">
            <a:off x="1187624" y="2924944"/>
            <a:ext cx="360040" cy="54578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flipV="1">
            <a:off x="1043310" y="3272607"/>
            <a:ext cx="0" cy="57606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3995936" y="2435175"/>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4860032" y="244360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0" name="Gerade Verbindung 89"/>
          <p:cNvCxnSpPr/>
          <p:nvPr/>
        </p:nvCxnSpPr>
        <p:spPr>
          <a:xfrm flipH="1" flipV="1">
            <a:off x="2089821" y="2557760"/>
            <a:ext cx="917" cy="38308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5055130" y="1103818"/>
            <a:ext cx="684803" cy="1517288"/>
          </a:xfrm>
          <a:prstGeom prst="rect">
            <a:avLst/>
          </a:prstGeom>
          <a:noFill/>
        </p:spPr>
        <p:txBody>
          <a:bodyPr vert="vert270" wrap="square" rtlCol="0">
            <a:spAutoFit/>
          </a:bodyPr>
          <a:lstStyle/>
          <a:p>
            <a:pPr>
              <a:lnSpc>
                <a:spcPts val="1300"/>
              </a:lnSpc>
            </a:pPr>
            <a:r>
              <a:rPr lang="de-DE" sz="1400" b="1" dirty="0" smtClean="0">
                <a:solidFill>
                  <a:srgbClr val="C0B59D"/>
                </a:solidFill>
              </a:rPr>
              <a:t>1966</a:t>
            </a:r>
            <a:r>
              <a:rPr lang="de-DE" sz="1400" dirty="0" smtClean="0">
                <a:solidFill>
                  <a:srgbClr val="C0B59D"/>
                </a:solidFill>
              </a:rPr>
              <a:t> Erste Große </a:t>
            </a:r>
          </a:p>
          <a:p>
            <a:pPr>
              <a:lnSpc>
                <a:spcPts val="1300"/>
              </a:lnSpc>
            </a:pPr>
            <a:r>
              <a:rPr lang="de-DE" sz="1400" dirty="0" smtClean="0">
                <a:solidFill>
                  <a:srgbClr val="C0B59D"/>
                </a:solidFill>
              </a:rPr>
              <a:t>Koalition in der </a:t>
            </a:r>
          </a:p>
          <a:p>
            <a:pPr>
              <a:lnSpc>
                <a:spcPts val="1300"/>
              </a:lnSpc>
            </a:pPr>
            <a:r>
              <a:rPr lang="de-DE" sz="1400" dirty="0" smtClean="0">
                <a:solidFill>
                  <a:srgbClr val="C0B59D"/>
                </a:solidFill>
              </a:rPr>
              <a:t>Bundesrepublik</a:t>
            </a:r>
          </a:p>
        </p:txBody>
      </p:sp>
      <p:sp>
        <p:nvSpPr>
          <p:cNvPr id="44" name="Textfeld 43"/>
          <p:cNvSpPr txBox="1"/>
          <p:nvPr/>
        </p:nvSpPr>
        <p:spPr>
          <a:xfrm rot="5400000">
            <a:off x="845767" y="3672500"/>
            <a:ext cx="369332" cy="602413"/>
          </a:xfrm>
          <a:prstGeom prst="rect">
            <a:avLst/>
          </a:prstGeom>
          <a:noFill/>
        </p:spPr>
        <p:txBody>
          <a:bodyPr vert="vert270" wrap="square" rtlCol="0">
            <a:spAutoFit/>
          </a:bodyPr>
          <a:lstStyle/>
          <a:p>
            <a:pPr algn="ctr"/>
            <a:r>
              <a:rPr lang="de-DE" sz="1200" b="1" dirty="0" smtClean="0">
                <a:solidFill>
                  <a:srgbClr val="39368A"/>
                </a:solidFill>
              </a:rPr>
              <a:t>1960</a:t>
            </a:r>
            <a:endParaRPr lang="de-DE" sz="1200" b="1" dirty="0">
              <a:solidFill>
                <a:srgbClr val="39368A"/>
              </a:solidFill>
            </a:endParaRPr>
          </a:p>
        </p:txBody>
      </p:sp>
      <p:sp>
        <p:nvSpPr>
          <p:cNvPr id="46" name="Textfeld 45"/>
          <p:cNvSpPr txBox="1"/>
          <p:nvPr/>
        </p:nvSpPr>
        <p:spPr>
          <a:xfrm rot="5400000">
            <a:off x="826174" y="4752620"/>
            <a:ext cx="369332" cy="602413"/>
          </a:xfrm>
          <a:prstGeom prst="rect">
            <a:avLst/>
          </a:prstGeom>
          <a:noFill/>
        </p:spPr>
        <p:txBody>
          <a:bodyPr vert="vert270" wrap="square" rtlCol="0">
            <a:spAutoFit/>
          </a:bodyPr>
          <a:lstStyle/>
          <a:p>
            <a:pPr algn="ctr"/>
            <a:r>
              <a:rPr lang="de-DE" sz="1200" b="1" dirty="0" smtClean="0">
                <a:solidFill>
                  <a:srgbClr val="39368A"/>
                </a:solidFill>
              </a:rPr>
              <a:t>1963</a:t>
            </a:r>
            <a:endParaRPr lang="de-DE" sz="1200" b="1" dirty="0">
              <a:solidFill>
                <a:srgbClr val="39368A"/>
              </a:solidFill>
            </a:endParaRPr>
          </a:p>
        </p:txBody>
      </p:sp>
      <p:sp>
        <p:nvSpPr>
          <p:cNvPr id="55" name="Eingekerbter Richtungspfeil 54"/>
          <p:cNvSpPr/>
          <p:nvPr/>
        </p:nvSpPr>
        <p:spPr>
          <a:xfrm>
            <a:off x="3995936" y="3862788"/>
            <a:ext cx="1319212" cy="792088"/>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6" name="Textfeld 55"/>
          <p:cNvSpPr txBox="1"/>
          <p:nvPr/>
        </p:nvSpPr>
        <p:spPr>
          <a:xfrm rot="5400000">
            <a:off x="4478048" y="3662880"/>
            <a:ext cx="369332" cy="602413"/>
          </a:xfrm>
          <a:prstGeom prst="rect">
            <a:avLst/>
          </a:prstGeom>
          <a:noFill/>
        </p:spPr>
        <p:txBody>
          <a:bodyPr vert="vert270" wrap="square" rtlCol="0">
            <a:spAutoFit/>
          </a:bodyPr>
          <a:lstStyle/>
          <a:p>
            <a:pPr algn="ctr"/>
            <a:r>
              <a:rPr lang="de-DE" sz="1200" b="1" dirty="0" smtClean="0">
                <a:solidFill>
                  <a:srgbClr val="39368A"/>
                </a:solidFill>
              </a:rPr>
              <a:t>1966</a:t>
            </a:r>
            <a:endParaRPr lang="de-DE" sz="1200" b="1" dirty="0">
              <a:solidFill>
                <a:srgbClr val="39368A"/>
              </a:solidFill>
            </a:endParaRPr>
          </a:p>
        </p:txBody>
      </p:sp>
      <p:sp>
        <p:nvSpPr>
          <p:cNvPr id="72" name="Ellipse 71"/>
          <p:cNvSpPr/>
          <p:nvPr/>
        </p:nvSpPr>
        <p:spPr>
          <a:xfrm>
            <a:off x="5436096" y="2430235"/>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p:cNvSpPr/>
          <p:nvPr/>
        </p:nvSpPr>
        <p:spPr>
          <a:xfrm>
            <a:off x="6638185" y="243841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rot="5400000">
            <a:off x="6295735" y="913178"/>
            <a:ext cx="518091" cy="1229256"/>
          </a:xfrm>
          <a:prstGeom prst="rect">
            <a:avLst/>
          </a:prstGeom>
          <a:noFill/>
        </p:spPr>
        <p:txBody>
          <a:bodyPr vert="vert270" wrap="square" rtlCol="0">
            <a:spAutoFit/>
          </a:bodyPr>
          <a:lstStyle/>
          <a:p>
            <a:pPr>
              <a:lnSpc>
                <a:spcPts val="1300"/>
              </a:lnSpc>
            </a:pPr>
            <a:r>
              <a:rPr lang="de-DE" sz="1400" b="1" dirty="0" smtClean="0">
                <a:solidFill>
                  <a:srgbClr val="C0B59D"/>
                </a:solidFill>
              </a:rPr>
              <a:t>1969</a:t>
            </a:r>
            <a:r>
              <a:rPr lang="de-DE" sz="1400" dirty="0" smtClean="0">
                <a:solidFill>
                  <a:srgbClr val="C0B59D"/>
                </a:solidFill>
              </a:rPr>
              <a:t> Erste </a:t>
            </a:r>
          </a:p>
          <a:p>
            <a:pPr>
              <a:lnSpc>
                <a:spcPts val="1300"/>
              </a:lnSpc>
            </a:pPr>
            <a:r>
              <a:rPr lang="de-DE" sz="1400" dirty="0" smtClean="0">
                <a:solidFill>
                  <a:srgbClr val="C0B59D"/>
                </a:solidFill>
              </a:rPr>
              <a:t>Mondlandung</a:t>
            </a:r>
          </a:p>
        </p:txBody>
      </p:sp>
      <p:sp>
        <p:nvSpPr>
          <p:cNvPr id="78" name="Textfeld 77"/>
          <p:cNvSpPr txBox="1"/>
          <p:nvPr/>
        </p:nvSpPr>
        <p:spPr>
          <a:xfrm rot="5400000">
            <a:off x="3779912" y="312458"/>
            <a:ext cx="684803" cy="1589296"/>
          </a:xfrm>
          <a:prstGeom prst="rect">
            <a:avLst/>
          </a:prstGeom>
          <a:noFill/>
        </p:spPr>
        <p:txBody>
          <a:bodyPr vert="vert270" wrap="square" rtlCol="0">
            <a:spAutoFit/>
          </a:bodyPr>
          <a:lstStyle/>
          <a:p>
            <a:pPr>
              <a:lnSpc>
                <a:spcPts val="1300"/>
              </a:lnSpc>
            </a:pPr>
            <a:r>
              <a:rPr lang="de-DE" sz="1400" b="1" dirty="0" smtClean="0">
                <a:solidFill>
                  <a:srgbClr val="C0B59D"/>
                </a:solidFill>
              </a:rPr>
              <a:t>1964</a:t>
            </a:r>
            <a:r>
              <a:rPr lang="de-DE" sz="1400" dirty="0" smtClean="0">
                <a:solidFill>
                  <a:srgbClr val="C0B59D"/>
                </a:solidFill>
              </a:rPr>
              <a:t> Stellvertreter-</a:t>
            </a:r>
          </a:p>
          <a:p>
            <a:pPr>
              <a:lnSpc>
                <a:spcPts val="1300"/>
              </a:lnSpc>
            </a:pPr>
            <a:r>
              <a:rPr lang="de-DE" sz="1400" dirty="0" smtClean="0">
                <a:solidFill>
                  <a:srgbClr val="C0B59D"/>
                </a:solidFill>
              </a:rPr>
              <a:t>kriege; Vietnam-</a:t>
            </a:r>
          </a:p>
          <a:p>
            <a:pPr>
              <a:lnSpc>
                <a:spcPts val="1300"/>
              </a:lnSpc>
            </a:pPr>
            <a:r>
              <a:rPr lang="de-DE" sz="1400" dirty="0" smtClean="0">
                <a:solidFill>
                  <a:srgbClr val="C0B59D"/>
                </a:solidFill>
              </a:rPr>
              <a:t>krieg</a:t>
            </a:r>
          </a:p>
        </p:txBody>
      </p:sp>
      <p:sp>
        <p:nvSpPr>
          <p:cNvPr id="80" name="Textfeld 79"/>
          <p:cNvSpPr txBox="1"/>
          <p:nvPr/>
        </p:nvSpPr>
        <p:spPr>
          <a:xfrm rot="5400000">
            <a:off x="2199466" y="408394"/>
            <a:ext cx="851515" cy="1589296"/>
          </a:xfrm>
          <a:prstGeom prst="rect">
            <a:avLst/>
          </a:prstGeom>
          <a:noFill/>
        </p:spPr>
        <p:txBody>
          <a:bodyPr vert="vert270" wrap="square" rtlCol="0">
            <a:spAutoFit/>
          </a:bodyPr>
          <a:lstStyle/>
          <a:p>
            <a:pPr marL="342900" indent="-342900">
              <a:lnSpc>
                <a:spcPts val="1300"/>
              </a:lnSpc>
              <a:buAutoNum type="arabicPlain" startAt="1961"/>
            </a:pPr>
            <a:r>
              <a:rPr lang="de-DE" sz="1400" b="1" dirty="0" smtClean="0">
                <a:solidFill>
                  <a:srgbClr val="C0B59D"/>
                </a:solidFill>
              </a:rPr>
              <a:t> </a:t>
            </a:r>
            <a:r>
              <a:rPr lang="de-DE" sz="1400" dirty="0" smtClean="0">
                <a:solidFill>
                  <a:srgbClr val="C0B59D"/>
                </a:solidFill>
              </a:rPr>
              <a:t>Erster Raum-</a:t>
            </a:r>
          </a:p>
          <a:p>
            <a:pPr marL="342900" indent="-342900">
              <a:lnSpc>
                <a:spcPts val="1300"/>
              </a:lnSpc>
            </a:pPr>
            <a:r>
              <a:rPr lang="de-DE" sz="1400" dirty="0" err="1" smtClean="0">
                <a:solidFill>
                  <a:srgbClr val="C0B59D"/>
                </a:solidFill>
              </a:rPr>
              <a:t>flug</a:t>
            </a:r>
            <a:r>
              <a:rPr lang="de-DE" sz="1400" dirty="0" smtClean="0">
                <a:solidFill>
                  <a:srgbClr val="C0B59D"/>
                </a:solidFill>
              </a:rPr>
              <a:t> eines</a:t>
            </a:r>
          </a:p>
          <a:p>
            <a:pPr marL="342900" indent="-342900">
              <a:lnSpc>
                <a:spcPts val="1300"/>
              </a:lnSpc>
            </a:pPr>
            <a:r>
              <a:rPr lang="de-DE" sz="1400" dirty="0" smtClean="0">
                <a:solidFill>
                  <a:srgbClr val="C0B59D"/>
                </a:solidFill>
              </a:rPr>
              <a:t>Menschen; Bau </a:t>
            </a:r>
          </a:p>
          <a:p>
            <a:pPr>
              <a:lnSpc>
                <a:spcPts val="1300"/>
              </a:lnSpc>
            </a:pPr>
            <a:r>
              <a:rPr lang="de-DE" sz="1400" dirty="0" smtClean="0">
                <a:solidFill>
                  <a:srgbClr val="C0B59D"/>
                </a:solidFill>
              </a:rPr>
              <a:t>der Berliner Mauer </a:t>
            </a:r>
          </a:p>
        </p:txBody>
      </p:sp>
      <p:sp>
        <p:nvSpPr>
          <p:cNvPr id="79" name="Textfeld 78"/>
          <p:cNvSpPr txBox="1"/>
          <p:nvPr/>
        </p:nvSpPr>
        <p:spPr>
          <a:xfrm rot="5400000">
            <a:off x="2702747" y="946495"/>
            <a:ext cx="351378" cy="1445280"/>
          </a:xfrm>
          <a:prstGeom prst="rect">
            <a:avLst/>
          </a:prstGeom>
          <a:noFill/>
        </p:spPr>
        <p:txBody>
          <a:bodyPr vert="vert270" wrap="square" rtlCol="0">
            <a:spAutoFit/>
          </a:bodyPr>
          <a:lstStyle/>
          <a:p>
            <a:pPr>
              <a:lnSpc>
                <a:spcPts val="1300"/>
              </a:lnSpc>
            </a:pPr>
            <a:r>
              <a:rPr lang="de-DE" sz="1400" b="1" dirty="0" smtClean="0">
                <a:solidFill>
                  <a:srgbClr val="C0B59D"/>
                </a:solidFill>
              </a:rPr>
              <a:t>1962</a:t>
            </a:r>
            <a:r>
              <a:rPr lang="de-DE" sz="1400" dirty="0" smtClean="0">
                <a:solidFill>
                  <a:srgbClr val="C0B59D"/>
                </a:solidFill>
              </a:rPr>
              <a:t> Kubakrise</a:t>
            </a:r>
          </a:p>
        </p:txBody>
      </p:sp>
      <p:sp>
        <p:nvSpPr>
          <p:cNvPr id="81" name="Textfeld 80"/>
          <p:cNvSpPr txBox="1"/>
          <p:nvPr/>
        </p:nvSpPr>
        <p:spPr>
          <a:xfrm rot="5400000">
            <a:off x="3091379" y="1295186"/>
            <a:ext cx="518091" cy="1445280"/>
          </a:xfrm>
          <a:prstGeom prst="rect">
            <a:avLst/>
          </a:prstGeom>
          <a:noFill/>
        </p:spPr>
        <p:txBody>
          <a:bodyPr vert="vert270" wrap="square" rtlCol="0">
            <a:spAutoFit/>
          </a:bodyPr>
          <a:lstStyle/>
          <a:p>
            <a:pPr>
              <a:lnSpc>
                <a:spcPts val="1300"/>
              </a:lnSpc>
            </a:pPr>
            <a:r>
              <a:rPr lang="de-DE" sz="1400" b="1" dirty="0" smtClean="0">
                <a:solidFill>
                  <a:srgbClr val="C0B59D"/>
                </a:solidFill>
              </a:rPr>
              <a:t>1963</a:t>
            </a:r>
            <a:r>
              <a:rPr lang="de-DE" sz="1400" dirty="0" smtClean="0">
                <a:solidFill>
                  <a:srgbClr val="C0B59D"/>
                </a:solidFill>
              </a:rPr>
              <a:t> Ermordung </a:t>
            </a:r>
          </a:p>
          <a:p>
            <a:pPr>
              <a:lnSpc>
                <a:spcPts val="1300"/>
              </a:lnSpc>
            </a:pPr>
            <a:r>
              <a:rPr lang="de-DE" sz="1400" dirty="0" smtClean="0">
                <a:solidFill>
                  <a:srgbClr val="C0B59D"/>
                </a:solidFill>
              </a:rPr>
              <a:t>John F. Kennedy</a:t>
            </a:r>
          </a:p>
        </p:txBody>
      </p:sp>
      <p:sp>
        <p:nvSpPr>
          <p:cNvPr id="82" name="Textfeld 81"/>
          <p:cNvSpPr txBox="1"/>
          <p:nvPr/>
        </p:nvSpPr>
        <p:spPr>
          <a:xfrm rot="5400000">
            <a:off x="5796136" y="251070"/>
            <a:ext cx="518091" cy="1661304"/>
          </a:xfrm>
          <a:prstGeom prst="rect">
            <a:avLst/>
          </a:prstGeom>
          <a:noFill/>
        </p:spPr>
        <p:txBody>
          <a:bodyPr vert="vert270" wrap="square" rtlCol="0">
            <a:spAutoFit/>
          </a:bodyPr>
          <a:lstStyle/>
          <a:p>
            <a:pPr>
              <a:lnSpc>
                <a:spcPts val="1300"/>
              </a:lnSpc>
            </a:pPr>
            <a:r>
              <a:rPr lang="de-DE" sz="1400" b="1" dirty="0" smtClean="0">
                <a:solidFill>
                  <a:srgbClr val="C0B59D"/>
                </a:solidFill>
              </a:rPr>
              <a:t>1968</a:t>
            </a:r>
            <a:r>
              <a:rPr lang="de-DE" sz="1400" dirty="0" smtClean="0">
                <a:solidFill>
                  <a:srgbClr val="C0B59D"/>
                </a:solidFill>
              </a:rPr>
              <a:t> Attentat auf </a:t>
            </a:r>
          </a:p>
          <a:p>
            <a:pPr>
              <a:lnSpc>
                <a:spcPts val="1300"/>
              </a:lnSpc>
            </a:pPr>
            <a:r>
              <a:rPr lang="de-DE" sz="1400" dirty="0" smtClean="0">
                <a:solidFill>
                  <a:srgbClr val="C0B59D"/>
                </a:solidFill>
              </a:rPr>
              <a:t>Martin Luther King</a:t>
            </a:r>
          </a:p>
        </p:txBody>
      </p:sp>
      <p:pic>
        <p:nvPicPr>
          <p:cNvPr id="83" name="Grafik 82" descr="1960 - Hembergen - Emsbrücke-Stadtarchiv Emsdetten.jpg"/>
          <p:cNvPicPr>
            <a:picLocks noChangeAspect="1"/>
          </p:cNvPicPr>
          <p:nvPr/>
        </p:nvPicPr>
        <p:blipFill>
          <a:blip r:embed="rId2" cstate="print"/>
          <a:stretch>
            <a:fillRect/>
          </a:stretch>
        </p:blipFill>
        <p:spPr>
          <a:xfrm>
            <a:off x="467544" y="2924944"/>
            <a:ext cx="1238578" cy="864096"/>
          </a:xfrm>
          <a:prstGeom prst="rect">
            <a:avLst/>
          </a:prstGeom>
          <a:ln w="19050">
            <a:solidFill>
              <a:srgbClr val="C0B59D"/>
            </a:solidFill>
          </a:ln>
        </p:spPr>
      </p:pic>
      <p:sp>
        <p:nvSpPr>
          <p:cNvPr id="91" name="Textfeld 90"/>
          <p:cNvSpPr txBox="1"/>
          <p:nvPr/>
        </p:nvSpPr>
        <p:spPr>
          <a:xfrm rot="5400000">
            <a:off x="838328" y="4295423"/>
            <a:ext cx="338554" cy="1800199"/>
          </a:xfrm>
          <a:prstGeom prst="rect">
            <a:avLst/>
          </a:prstGeom>
          <a:noFill/>
        </p:spPr>
        <p:txBody>
          <a:bodyPr vert="vert270" wrap="square" rtlCol="0">
            <a:spAutoFit/>
          </a:bodyPr>
          <a:lstStyle/>
          <a:p>
            <a:pPr algn="ctr"/>
            <a:r>
              <a:rPr lang="de-DE" sz="1000" b="1" dirty="0" smtClean="0">
                <a:solidFill>
                  <a:srgbClr val="39368A"/>
                </a:solidFill>
              </a:rPr>
              <a:t>Gründung Ingenieurschule</a:t>
            </a:r>
            <a:endParaRPr lang="de-DE" sz="1000" b="1" dirty="0">
              <a:solidFill>
                <a:srgbClr val="39368A"/>
              </a:solidFill>
            </a:endParaRPr>
          </a:p>
        </p:txBody>
      </p:sp>
      <p:sp>
        <p:nvSpPr>
          <p:cNvPr id="94" name="Textfeld 93"/>
          <p:cNvSpPr txBox="1"/>
          <p:nvPr/>
        </p:nvSpPr>
        <p:spPr>
          <a:xfrm rot="5400000">
            <a:off x="674278" y="3663607"/>
            <a:ext cx="646331" cy="1779879"/>
          </a:xfrm>
          <a:prstGeom prst="rect">
            <a:avLst/>
          </a:prstGeom>
          <a:noFill/>
        </p:spPr>
        <p:txBody>
          <a:bodyPr vert="vert270" wrap="square" rtlCol="0">
            <a:spAutoFit/>
          </a:bodyPr>
          <a:lstStyle/>
          <a:p>
            <a:pPr algn="just"/>
            <a:r>
              <a:rPr lang="de-DE" sz="1000" dirty="0" smtClean="0">
                <a:solidFill>
                  <a:srgbClr val="39368A"/>
                </a:solidFill>
              </a:rPr>
              <a:t>Die Konstruktion verbindet </a:t>
            </a:r>
            <a:r>
              <a:rPr lang="de-DE" sz="1000" dirty="0" err="1" smtClean="0">
                <a:solidFill>
                  <a:srgbClr val="39368A"/>
                </a:solidFill>
              </a:rPr>
              <a:t>Hembergen</a:t>
            </a:r>
            <a:r>
              <a:rPr lang="de-DE" sz="1000" dirty="0" smtClean="0">
                <a:solidFill>
                  <a:srgbClr val="39368A"/>
                </a:solidFill>
              </a:rPr>
              <a:t> mit Greven-</a:t>
            </a:r>
            <a:r>
              <a:rPr lang="de-DE" sz="1000" dirty="0" err="1" smtClean="0">
                <a:solidFill>
                  <a:srgbClr val="39368A"/>
                </a:solidFill>
              </a:rPr>
              <a:t>Pentrup</a:t>
            </a:r>
            <a:r>
              <a:rPr lang="de-DE" sz="1000" dirty="0" smtClean="0">
                <a:solidFill>
                  <a:srgbClr val="39368A"/>
                </a:solidFill>
              </a:rPr>
              <a:t>.</a:t>
            </a:r>
          </a:p>
        </p:txBody>
      </p:sp>
      <p:sp>
        <p:nvSpPr>
          <p:cNvPr id="95" name="Textfeld 94"/>
          <p:cNvSpPr txBox="1"/>
          <p:nvPr/>
        </p:nvSpPr>
        <p:spPr>
          <a:xfrm rot="5400000">
            <a:off x="761383" y="3288471"/>
            <a:ext cx="492443" cy="1800199"/>
          </a:xfrm>
          <a:prstGeom prst="rect">
            <a:avLst/>
          </a:prstGeom>
          <a:noFill/>
        </p:spPr>
        <p:txBody>
          <a:bodyPr vert="vert270" wrap="square" rtlCol="0">
            <a:spAutoFit/>
          </a:bodyPr>
          <a:lstStyle/>
          <a:p>
            <a:pPr algn="ctr"/>
            <a:r>
              <a:rPr lang="de-DE" sz="1000" b="1" dirty="0" smtClean="0">
                <a:solidFill>
                  <a:srgbClr val="39368A"/>
                </a:solidFill>
              </a:rPr>
              <a:t>Fertigstellung einer Stahl und Betonbrücke </a:t>
            </a:r>
            <a:endParaRPr lang="de-DE" sz="1000" b="1" dirty="0">
              <a:solidFill>
                <a:srgbClr val="39368A"/>
              </a:solidFill>
            </a:endParaRPr>
          </a:p>
        </p:txBody>
      </p:sp>
      <p:sp>
        <p:nvSpPr>
          <p:cNvPr id="96" name="Textfeld 95"/>
          <p:cNvSpPr txBox="1"/>
          <p:nvPr/>
        </p:nvSpPr>
        <p:spPr>
          <a:xfrm rot="5400000">
            <a:off x="443446" y="4821251"/>
            <a:ext cx="1107996" cy="1779879"/>
          </a:xfrm>
          <a:prstGeom prst="rect">
            <a:avLst/>
          </a:prstGeom>
          <a:noFill/>
        </p:spPr>
        <p:txBody>
          <a:bodyPr vert="vert270" wrap="square" rtlCol="0">
            <a:spAutoFit/>
          </a:bodyPr>
          <a:lstStyle/>
          <a:p>
            <a:pPr algn="just"/>
            <a:r>
              <a:rPr lang="de-DE" sz="1000" dirty="0" smtClean="0">
                <a:solidFill>
                  <a:srgbClr val="39368A"/>
                </a:solidFill>
              </a:rPr>
              <a:t>Die neu gegründete Staatliche Ingenieurschule für Maschinen-wesen in Burgsteinfurt nimmt den Vorlesungsbetrieb in der ehemaligen Tabakfabrik Rot-</a:t>
            </a:r>
            <a:r>
              <a:rPr lang="de-DE" sz="1000" dirty="0" err="1" smtClean="0">
                <a:solidFill>
                  <a:srgbClr val="39368A"/>
                </a:solidFill>
              </a:rPr>
              <a:t>mann</a:t>
            </a:r>
            <a:r>
              <a:rPr lang="de-DE" sz="1000" dirty="0" smtClean="0">
                <a:solidFill>
                  <a:srgbClr val="39368A"/>
                </a:solidFill>
              </a:rPr>
              <a:t> auf.</a:t>
            </a:r>
          </a:p>
        </p:txBody>
      </p:sp>
      <p:sp>
        <p:nvSpPr>
          <p:cNvPr id="98" name="Eingekerbter Richtungspfeil 97"/>
          <p:cNvSpPr/>
          <p:nvPr/>
        </p:nvSpPr>
        <p:spPr>
          <a:xfrm>
            <a:off x="2123728" y="3323598"/>
            <a:ext cx="1800200" cy="109551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00" name="Textfeld 99"/>
          <p:cNvSpPr txBox="1"/>
          <p:nvPr/>
        </p:nvSpPr>
        <p:spPr>
          <a:xfrm rot="5400000">
            <a:off x="2536614" y="3142127"/>
            <a:ext cx="954107" cy="1779879"/>
          </a:xfrm>
          <a:prstGeom prst="rect">
            <a:avLst/>
          </a:prstGeom>
          <a:noFill/>
        </p:spPr>
        <p:txBody>
          <a:bodyPr vert="vert270" wrap="square" rtlCol="0">
            <a:spAutoFit/>
          </a:bodyPr>
          <a:lstStyle/>
          <a:p>
            <a:pPr algn="just"/>
            <a:r>
              <a:rPr lang="de-DE" sz="1000" dirty="0" smtClean="0">
                <a:solidFill>
                  <a:srgbClr val="3B3398"/>
                </a:solidFill>
              </a:rPr>
              <a:t>Die von Albert </a:t>
            </a:r>
            <a:r>
              <a:rPr lang="de-DE" sz="1000" dirty="0" err="1" smtClean="0">
                <a:solidFill>
                  <a:srgbClr val="3B3398"/>
                </a:solidFill>
              </a:rPr>
              <a:t>Baving</a:t>
            </a:r>
            <a:r>
              <a:rPr lang="de-DE" sz="1000" dirty="0" smtClean="0">
                <a:solidFill>
                  <a:srgbClr val="3B3398"/>
                </a:solidFill>
              </a:rPr>
              <a:t> ins Leben gerufene Firma entwickelt sich schnell zum größten privaten Straßenreinigungsunternehmen der BRD.</a:t>
            </a:r>
          </a:p>
        </p:txBody>
      </p:sp>
      <p:sp>
        <p:nvSpPr>
          <p:cNvPr id="103" name="Textfeld 102"/>
          <p:cNvSpPr txBox="1"/>
          <p:nvPr/>
        </p:nvSpPr>
        <p:spPr>
          <a:xfrm rot="5400000">
            <a:off x="2854551" y="2674494"/>
            <a:ext cx="338554" cy="1800199"/>
          </a:xfrm>
          <a:prstGeom prst="rect">
            <a:avLst/>
          </a:prstGeom>
          <a:noFill/>
        </p:spPr>
        <p:txBody>
          <a:bodyPr vert="vert270" wrap="square" rtlCol="0">
            <a:spAutoFit/>
          </a:bodyPr>
          <a:lstStyle/>
          <a:p>
            <a:pPr algn="ctr"/>
            <a:r>
              <a:rPr lang="de-DE" sz="1000" b="1" dirty="0" smtClean="0">
                <a:solidFill>
                  <a:srgbClr val="39368A"/>
                </a:solidFill>
              </a:rPr>
              <a:t>Unternehmen ALBA gegründet </a:t>
            </a:r>
            <a:endParaRPr lang="de-DE" sz="1000" b="1" dirty="0">
              <a:solidFill>
                <a:srgbClr val="39368A"/>
              </a:solidFill>
            </a:endParaRPr>
          </a:p>
        </p:txBody>
      </p:sp>
      <p:sp>
        <p:nvSpPr>
          <p:cNvPr id="104" name="Textfeld 103"/>
          <p:cNvSpPr txBox="1"/>
          <p:nvPr/>
        </p:nvSpPr>
        <p:spPr>
          <a:xfrm rot="5400000">
            <a:off x="4249429" y="3694002"/>
            <a:ext cx="800219" cy="1296144"/>
          </a:xfrm>
          <a:prstGeom prst="rect">
            <a:avLst/>
          </a:prstGeom>
          <a:noFill/>
        </p:spPr>
        <p:txBody>
          <a:bodyPr vert="vert270" wrap="square" rtlCol="0">
            <a:spAutoFit/>
          </a:bodyPr>
          <a:lstStyle/>
          <a:p>
            <a:pPr algn="ctr"/>
            <a:r>
              <a:rPr lang="de-DE" sz="1000" b="1" dirty="0" smtClean="0">
                <a:solidFill>
                  <a:srgbClr val="39368A"/>
                </a:solidFill>
              </a:rPr>
              <a:t>Gründung des Flughafens Münster/Osnabrück GmbH</a:t>
            </a:r>
            <a:endParaRPr lang="de-DE" sz="1000" b="1" dirty="0">
              <a:solidFill>
                <a:srgbClr val="39368A"/>
              </a:solidFill>
            </a:endParaRPr>
          </a:p>
        </p:txBody>
      </p:sp>
      <p:sp>
        <p:nvSpPr>
          <p:cNvPr id="113" name="Eingekerbter Richtungspfeil 112"/>
          <p:cNvSpPr/>
          <p:nvPr/>
        </p:nvSpPr>
        <p:spPr>
          <a:xfrm>
            <a:off x="4211960" y="5196059"/>
            <a:ext cx="1800200" cy="817098"/>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18" name="Textfeld 117"/>
          <p:cNvSpPr txBox="1"/>
          <p:nvPr/>
        </p:nvSpPr>
        <p:spPr>
          <a:xfrm rot="5400000">
            <a:off x="4950223" y="5013608"/>
            <a:ext cx="369332" cy="602413"/>
          </a:xfrm>
          <a:prstGeom prst="rect">
            <a:avLst/>
          </a:prstGeom>
          <a:noFill/>
        </p:spPr>
        <p:txBody>
          <a:bodyPr vert="vert270" wrap="square" rtlCol="0">
            <a:spAutoFit/>
          </a:bodyPr>
          <a:lstStyle/>
          <a:p>
            <a:pPr algn="ctr"/>
            <a:r>
              <a:rPr lang="de-DE" sz="1200" b="1" dirty="0" smtClean="0">
                <a:solidFill>
                  <a:srgbClr val="39368A"/>
                </a:solidFill>
              </a:rPr>
              <a:t>1967</a:t>
            </a:r>
            <a:endParaRPr lang="de-DE" sz="1200" b="1" dirty="0">
              <a:solidFill>
                <a:srgbClr val="39368A"/>
              </a:solidFill>
            </a:endParaRPr>
          </a:p>
        </p:txBody>
      </p:sp>
      <p:sp>
        <p:nvSpPr>
          <p:cNvPr id="120" name="Textfeld 119"/>
          <p:cNvSpPr txBox="1"/>
          <p:nvPr/>
        </p:nvSpPr>
        <p:spPr>
          <a:xfrm rot="5400000">
            <a:off x="4701790" y="4803247"/>
            <a:ext cx="800219" cy="1779879"/>
          </a:xfrm>
          <a:prstGeom prst="rect">
            <a:avLst/>
          </a:prstGeom>
          <a:noFill/>
        </p:spPr>
        <p:txBody>
          <a:bodyPr vert="vert270" wrap="square" rtlCol="0">
            <a:spAutoFit/>
          </a:bodyPr>
          <a:lstStyle/>
          <a:p>
            <a:pPr algn="just"/>
            <a:r>
              <a:rPr lang="de-DE" sz="1000" dirty="0" smtClean="0">
                <a:solidFill>
                  <a:srgbClr val="3B3398"/>
                </a:solidFill>
              </a:rPr>
              <a:t>Einrichtung der kürzesten Bundesstraße Deutschlands, der B 499, zwischen </a:t>
            </a:r>
            <a:r>
              <a:rPr lang="de-DE" sz="1000" dirty="0" err="1" smtClean="0">
                <a:solidFill>
                  <a:srgbClr val="3B3398"/>
                </a:solidFill>
              </a:rPr>
              <a:t>Neuenkirchen</a:t>
            </a:r>
            <a:r>
              <a:rPr lang="de-DE" sz="1000" dirty="0" smtClean="0">
                <a:solidFill>
                  <a:srgbClr val="3B3398"/>
                </a:solidFill>
              </a:rPr>
              <a:t> und Steinfurt.</a:t>
            </a:r>
          </a:p>
        </p:txBody>
      </p:sp>
      <p:sp>
        <p:nvSpPr>
          <p:cNvPr id="122" name="Eingekerbter Richtungspfeil 121"/>
          <p:cNvSpPr/>
          <p:nvPr/>
        </p:nvSpPr>
        <p:spPr>
          <a:xfrm>
            <a:off x="5436096" y="3785264"/>
            <a:ext cx="1800200" cy="519445"/>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23" name="Textfeld 122"/>
          <p:cNvSpPr txBox="1"/>
          <p:nvPr/>
        </p:nvSpPr>
        <p:spPr>
          <a:xfrm rot="5400000">
            <a:off x="6174359" y="3595065"/>
            <a:ext cx="369332" cy="602413"/>
          </a:xfrm>
          <a:prstGeom prst="rect">
            <a:avLst/>
          </a:prstGeom>
          <a:noFill/>
        </p:spPr>
        <p:txBody>
          <a:bodyPr vert="vert270" wrap="square" rtlCol="0">
            <a:spAutoFit/>
          </a:bodyPr>
          <a:lstStyle/>
          <a:p>
            <a:pPr algn="ctr"/>
            <a:r>
              <a:rPr lang="de-DE" sz="1200" b="1" dirty="0" smtClean="0">
                <a:solidFill>
                  <a:srgbClr val="39368A"/>
                </a:solidFill>
              </a:rPr>
              <a:t>1968</a:t>
            </a:r>
            <a:endParaRPr lang="de-DE" sz="1200" b="1" dirty="0">
              <a:solidFill>
                <a:srgbClr val="39368A"/>
              </a:solidFill>
            </a:endParaRPr>
          </a:p>
        </p:txBody>
      </p:sp>
      <p:sp>
        <p:nvSpPr>
          <p:cNvPr id="124" name="Textfeld 123"/>
          <p:cNvSpPr txBox="1"/>
          <p:nvPr/>
        </p:nvSpPr>
        <p:spPr>
          <a:xfrm rot="5400000">
            <a:off x="6089975" y="3218783"/>
            <a:ext cx="492443" cy="1800199"/>
          </a:xfrm>
          <a:prstGeom prst="rect">
            <a:avLst/>
          </a:prstGeom>
          <a:noFill/>
        </p:spPr>
        <p:txBody>
          <a:bodyPr vert="vert270" wrap="square" rtlCol="0">
            <a:spAutoFit/>
          </a:bodyPr>
          <a:lstStyle/>
          <a:p>
            <a:pPr algn="ctr"/>
            <a:r>
              <a:rPr lang="de-DE" sz="1000" b="1" dirty="0" smtClean="0">
                <a:solidFill>
                  <a:srgbClr val="39368A"/>
                </a:solidFill>
              </a:rPr>
              <a:t>Eröffnung des Autobahnkreuzes Lotte/Osnabrück</a:t>
            </a:r>
            <a:endParaRPr lang="de-DE" sz="1000" b="1" dirty="0">
              <a:solidFill>
                <a:srgbClr val="39368A"/>
              </a:solidFill>
            </a:endParaRPr>
          </a:p>
        </p:txBody>
      </p:sp>
      <p:sp>
        <p:nvSpPr>
          <p:cNvPr id="126" name="Eingekerbter Richtungspfeil 125"/>
          <p:cNvSpPr/>
          <p:nvPr/>
        </p:nvSpPr>
        <p:spPr>
          <a:xfrm>
            <a:off x="7329488" y="3782944"/>
            <a:ext cx="1707008" cy="36613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27" name="Textfeld 126"/>
          <p:cNvSpPr txBox="1"/>
          <p:nvPr/>
        </p:nvSpPr>
        <p:spPr>
          <a:xfrm rot="5400000">
            <a:off x="7974559" y="3591199"/>
            <a:ext cx="369332" cy="602413"/>
          </a:xfrm>
          <a:prstGeom prst="rect">
            <a:avLst/>
          </a:prstGeom>
          <a:noFill/>
        </p:spPr>
        <p:txBody>
          <a:bodyPr vert="vert270" wrap="square" rtlCol="0">
            <a:spAutoFit/>
          </a:bodyPr>
          <a:lstStyle/>
          <a:p>
            <a:pPr algn="ctr"/>
            <a:r>
              <a:rPr lang="de-DE" sz="1200" b="1" dirty="0" smtClean="0">
                <a:solidFill>
                  <a:srgbClr val="39368A"/>
                </a:solidFill>
              </a:rPr>
              <a:t>1968</a:t>
            </a:r>
            <a:endParaRPr lang="de-DE" sz="1200" b="1" dirty="0">
              <a:solidFill>
                <a:srgbClr val="39368A"/>
              </a:solidFill>
            </a:endParaRPr>
          </a:p>
        </p:txBody>
      </p:sp>
      <p:sp>
        <p:nvSpPr>
          <p:cNvPr id="129" name="Textfeld 128"/>
          <p:cNvSpPr txBox="1"/>
          <p:nvPr/>
        </p:nvSpPr>
        <p:spPr>
          <a:xfrm rot="5400000">
            <a:off x="8013714" y="3176821"/>
            <a:ext cx="338554" cy="1707008"/>
          </a:xfrm>
          <a:prstGeom prst="rect">
            <a:avLst/>
          </a:prstGeom>
          <a:noFill/>
        </p:spPr>
        <p:txBody>
          <a:bodyPr vert="vert270" wrap="square" rtlCol="0">
            <a:spAutoFit/>
          </a:bodyPr>
          <a:lstStyle/>
          <a:p>
            <a:pPr algn="ctr"/>
            <a:r>
              <a:rPr lang="de-DE" sz="1000" b="1" dirty="0" smtClean="0">
                <a:solidFill>
                  <a:srgbClr val="39368A"/>
                </a:solidFill>
              </a:rPr>
              <a:t>Eröffnung der „Hansalinie“</a:t>
            </a:r>
            <a:endParaRPr lang="de-DE" sz="1000" b="1" dirty="0">
              <a:solidFill>
                <a:srgbClr val="39368A"/>
              </a:solidFill>
            </a:endParaRPr>
          </a:p>
        </p:txBody>
      </p:sp>
      <p:sp>
        <p:nvSpPr>
          <p:cNvPr id="133" name="Eingekerbter Richtungspfeil 132"/>
          <p:cNvSpPr/>
          <p:nvPr/>
        </p:nvSpPr>
        <p:spPr>
          <a:xfrm>
            <a:off x="7334250" y="4296292"/>
            <a:ext cx="1667321" cy="78889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34" name="Textfeld 133"/>
          <p:cNvSpPr txBox="1"/>
          <p:nvPr/>
        </p:nvSpPr>
        <p:spPr>
          <a:xfrm rot="5400000">
            <a:off x="8000909" y="4104548"/>
            <a:ext cx="369332" cy="602413"/>
          </a:xfrm>
          <a:prstGeom prst="rect">
            <a:avLst/>
          </a:prstGeom>
          <a:noFill/>
        </p:spPr>
        <p:txBody>
          <a:bodyPr vert="vert270" wrap="square" rtlCol="0">
            <a:spAutoFit/>
          </a:bodyPr>
          <a:lstStyle/>
          <a:p>
            <a:pPr algn="ctr"/>
            <a:r>
              <a:rPr lang="de-DE" sz="1200" b="1" dirty="0" smtClean="0">
                <a:solidFill>
                  <a:srgbClr val="39368A"/>
                </a:solidFill>
              </a:rPr>
              <a:t>1969</a:t>
            </a:r>
            <a:endParaRPr lang="de-DE" sz="1200" b="1" dirty="0">
              <a:solidFill>
                <a:srgbClr val="39368A"/>
              </a:solidFill>
            </a:endParaRPr>
          </a:p>
        </p:txBody>
      </p:sp>
      <p:sp>
        <p:nvSpPr>
          <p:cNvPr id="135" name="Textfeld 134"/>
          <p:cNvSpPr txBox="1"/>
          <p:nvPr/>
        </p:nvSpPr>
        <p:spPr>
          <a:xfrm rot="5400000">
            <a:off x="7898555" y="4062885"/>
            <a:ext cx="492443" cy="1672945"/>
          </a:xfrm>
          <a:prstGeom prst="rect">
            <a:avLst/>
          </a:prstGeom>
          <a:noFill/>
        </p:spPr>
        <p:txBody>
          <a:bodyPr vert="vert270" wrap="square" rtlCol="0">
            <a:spAutoFit/>
          </a:bodyPr>
          <a:lstStyle/>
          <a:p>
            <a:pPr algn="just"/>
            <a:r>
              <a:rPr lang="de-DE" sz="1000" dirty="0" smtClean="0">
                <a:solidFill>
                  <a:srgbClr val="3B3398"/>
                </a:solidFill>
              </a:rPr>
              <a:t>Die Brücke führt über die Ems, ist 250 m lang und vierspurig.</a:t>
            </a:r>
          </a:p>
        </p:txBody>
      </p:sp>
      <p:sp>
        <p:nvSpPr>
          <p:cNvPr id="136" name="Textfeld 135"/>
          <p:cNvSpPr txBox="1"/>
          <p:nvPr/>
        </p:nvSpPr>
        <p:spPr>
          <a:xfrm rot="5400000">
            <a:off x="7962182" y="3687421"/>
            <a:ext cx="492443" cy="1800199"/>
          </a:xfrm>
          <a:prstGeom prst="rect">
            <a:avLst/>
          </a:prstGeom>
          <a:noFill/>
        </p:spPr>
        <p:txBody>
          <a:bodyPr vert="vert270" wrap="square" rtlCol="0">
            <a:spAutoFit/>
          </a:bodyPr>
          <a:lstStyle/>
          <a:p>
            <a:pPr algn="ctr"/>
            <a:r>
              <a:rPr lang="de-DE" sz="1000" b="1" dirty="0" smtClean="0">
                <a:solidFill>
                  <a:srgbClr val="39368A"/>
                </a:solidFill>
              </a:rPr>
              <a:t>Fertigstellung der Bodelschwingh-Brücke </a:t>
            </a:r>
            <a:endParaRPr lang="de-DE" sz="1000" b="1" dirty="0">
              <a:solidFill>
                <a:srgbClr val="39368A"/>
              </a:solidFill>
            </a:endParaRPr>
          </a:p>
        </p:txBody>
      </p:sp>
      <p:sp>
        <p:nvSpPr>
          <p:cNvPr id="140" name="Eingekerbter Richtungspfeil 139"/>
          <p:cNvSpPr/>
          <p:nvPr/>
        </p:nvSpPr>
        <p:spPr>
          <a:xfrm>
            <a:off x="5436096" y="4587224"/>
            <a:ext cx="1800200" cy="49796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41" name="Textfeld 140"/>
          <p:cNvSpPr txBox="1"/>
          <p:nvPr/>
        </p:nvSpPr>
        <p:spPr>
          <a:xfrm rot="5400000">
            <a:off x="6174359" y="4404772"/>
            <a:ext cx="369332" cy="602413"/>
          </a:xfrm>
          <a:prstGeom prst="rect">
            <a:avLst/>
          </a:prstGeom>
          <a:noFill/>
        </p:spPr>
        <p:txBody>
          <a:bodyPr vert="vert270" wrap="square" rtlCol="0">
            <a:spAutoFit/>
          </a:bodyPr>
          <a:lstStyle/>
          <a:p>
            <a:pPr algn="ctr"/>
            <a:r>
              <a:rPr lang="de-DE" sz="1200" b="1" dirty="0" smtClean="0">
                <a:solidFill>
                  <a:srgbClr val="39368A"/>
                </a:solidFill>
              </a:rPr>
              <a:t>1968</a:t>
            </a:r>
            <a:endParaRPr lang="de-DE" sz="1200" b="1" dirty="0">
              <a:solidFill>
                <a:srgbClr val="39368A"/>
              </a:solidFill>
            </a:endParaRPr>
          </a:p>
        </p:txBody>
      </p:sp>
      <p:sp>
        <p:nvSpPr>
          <p:cNvPr id="142" name="Textfeld 141"/>
          <p:cNvSpPr txBox="1"/>
          <p:nvPr/>
        </p:nvSpPr>
        <p:spPr>
          <a:xfrm rot="5400000">
            <a:off x="6089975" y="4010871"/>
            <a:ext cx="492443" cy="1800199"/>
          </a:xfrm>
          <a:prstGeom prst="rect">
            <a:avLst/>
          </a:prstGeom>
          <a:noFill/>
        </p:spPr>
        <p:txBody>
          <a:bodyPr vert="vert270" wrap="square" rtlCol="0">
            <a:spAutoFit/>
          </a:bodyPr>
          <a:lstStyle/>
          <a:p>
            <a:pPr algn="ctr"/>
            <a:r>
              <a:rPr lang="de-DE" sz="1000" b="1" dirty="0" smtClean="0">
                <a:solidFill>
                  <a:srgbClr val="39368A"/>
                </a:solidFill>
              </a:rPr>
              <a:t>TWE stellt den Personenverkehr ein</a:t>
            </a:r>
            <a:endParaRPr lang="de-DE" sz="1000" b="1" dirty="0">
              <a:solidFill>
                <a:srgbClr val="39368A"/>
              </a:solidFill>
            </a:endParaRPr>
          </a:p>
        </p:txBody>
      </p:sp>
      <p:sp>
        <p:nvSpPr>
          <p:cNvPr id="143" name="Ellipse 142"/>
          <p:cNvSpPr/>
          <p:nvPr/>
        </p:nvSpPr>
        <p:spPr>
          <a:xfrm>
            <a:off x="6084168" y="2443113"/>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6" name="Gerade Verbindung 145"/>
          <p:cNvCxnSpPr/>
          <p:nvPr/>
        </p:nvCxnSpPr>
        <p:spPr>
          <a:xfrm flipH="1" flipV="1">
            <a:off x="3529682" y="2552229"/>
            <a:ext cx="3299" cy="41880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47" name="Gerade Verbindung 146"/>
          <p:cNvCxnSpPr/>
          <p:nvPr/>
        </p:nvCxnSpPr>
        <p:spPr>
          <a:xfrm flipV="1">
            <a:off x="2038350" y="2970089"/>
            <a:ext cx="1504182" cy="171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51" name="Gerade Verbindung 150"/>
          <p:cNvCxnSpPr/>
          <p:nvPr/>
        </p:nvCxnSpPr>
        <p:spPr>
          <a:xfrm flipV="1">
            <a:off x="2045494" y="2966568"/>
            <a:ext cx="3052" cy="251983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56" name="Gerade Verbindung 155"/>
          <p:cNvCxnSpPr/>
          <p:nvPr/>
        </p:nvCxnSpPr>
        <p:spPr>
          <a:xfrm flipV="1">
            <a:off x="1900560" y="5481612"/>
            <a:ext cx="875854" cy="399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84" name="Grafik 83" descr="1963(1975)-Burgsteinfurt-Fachhochschule_Steinfurt-Stadtarchiv_Steinfurt_Bildersammlung_A7004.jpg"/>
          <p:cNvPicPr>
            <a:picLocks noChangeAspect="1"/>
          </p:cNvPicPr>
          <p:nvPr/>
        </p:nvPicPr>
        <p:blipFill>
          <a:blip r:embed="rId3" cstate="print"/>
          <a:stretch>
            <a:fillRect/>
          </a:stretch>
        </p:blipFill>
        <p:spPr>
          <a:xfrm>
            <a:off x="2138469" y="4729336"/>
            <a:ext cx="1977520" cy="1440160"/>
          </a:xfrm>
          <a:prstGeom prst="rect">
            <a:avLst/>
          </a:prstGeom>
          <a:ln w="19050">
            <a:solidFill>
              <a:srgbClr val="C0B59D"/>
            </a:solidFill>
          </a:ln>
        </p:spPr>
      </p:pic>
      <p:cxnSp>
        <p:nvCxnSpPr>
          <p:cNvPr id="157" name="Gerade Verbindung 156"/>
          <p:cNvCxnSpPr/>
          <p:nvPr/>
        </p:nvCxnSpPr>
        <p:spPr>
          <a:xfrm flipH="1" flipV="1">
            <a:off x="3829299" y="2553072"/>
            <a:ext cx="2926" cy="40285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58" name="Gerade Verbindung 157"/>
          <p:cNvCxnSpPr/>
          <p:nvPr/>
        </p:nvCxnSpPr>
        <p:spPr>
          <a:xfrm>
            <a:off x="3717925" y="2946400"/>
            <a:ext cx="127000"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89" name="Gerade Verbindung 188"/>
          <p:cNvCxnSpPr/>
          <p:nvPr/>
        </p:nvCxnSpPr>
        <p:spPr>
          <a:xfrm flipH="1" flipV="1">
            <a:off x="3727922" y="2949130"/>
            <a:ext cx="3497" cy="37747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92" name="Gerade Verbindung 191"/>
          <p:cNvCxnSpPr/>
          <p:nvPr/>
        </p:nvCxnSpPr>
        <p:spPr>
          <a:xfrm flipV="1">
            <a:off x="3819525" y="2557464"/>
            <a:ext cx="388144" cy="158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95" name="Gerade Verbindung 194"/>
          <p:cNvCxnSpPr/>
          <p:nvPr/>
        </p:nvCxnSpPr>
        <p:spPr>
          <a:xfrm flipV="1">
            <a:off x="4962525" y="2536826"/>
            <a:ext cx="3176" cy="45402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01" name="Gerade Verbindung 200"/>
          <p:cNvCxnSpPr/>
          <p:nvPr/>
        </p:nvCxnSpPr>
        <p:spPr>
          <a:xfrm flipH="1" flipV="1">
            <a:off x="5369771" y="2550620"/>
            <a:ext cx="7092" cy="265479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02" name="Gerade Verbindung 201"/>
          <p:cNvCxnSpPr/>
          <p:nvPr/>
        </p:nvCxnSpPr>
        <p:spPr>
          <a:xfrm flipV="1">
            <a:off x="5360194" y="2550246"/>
            <a:ext cx="204589" cy="483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08" name="Gerade Verbindung 207"/>
          <p:cNvCxnSpPr/>
          <p:nvPr/>
        </p:nvCxnSpPr>
        <p:spPr>
          <a:xfrm flipH="1" flipV="1">
            <a:off x="6189713" y="2490961"/>
            <a:ext cx="2926" cy="40285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09" name="Gerade Verbindung 208"/>
          <p:cNvCxnSpPr/>
          <p:nvPr/>
        </p:nvCxnSpPr>
        <p:spPr>
          <a:xfrm flipH="1" flipV="1">
            <a:off x="6316713" y="3379961"/>
            <a:ext cx="2926" cy="40285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105" name="Grafik 104" descr="1968 Lotte Autobahnkreuz Eröffnung Foto Neue Osnabrücker Zeitung 14.11.1968 Kreisarchiv.jpg"/>
          <p:cNvPicPr>
            <a:picLocks noChangeAspect="1"/>
          </p:cNvPicPr>
          <p:nvPr/>
        </p:nvPicPr>
        <p:blipFill>
          <a:blip r:embed="rId4" cstate="print"/>
          <a:stretch>
            <a:fillRect/>
          </a:stretch>
        </p:blipFill>
        <p:spPr>
          <a:xfrm>
            <a:off x="5448338" y="2908161"/>
            <a:ext cx="1355910" cy="805071"/>
          </a:xfrm>
          <a:prstGeom prst="rect">
            <a:avLst/>
          </a:prstGeom>
          <a:ln w="19050">
            <a:solidFill>
              <a:srgbClr val="C0B59D"/>
            </a:solidFill>
          </a:ln>
        </p:spPr>
      </p:pic>
      <p:cxnSp>
        <p:nvCxnSpPr>
          <p:cNvPr id="210" name="Gerade Verbindung 209"/>
          <p:cNvCxnSpPr/>
          <p:nvPr/>
        </p:nvCxnSpPr>
        <p:spPr>
          <a:xfrm flipV="1">
            <a:off x="6189464" y="2778125"/>
            <a:ext cx="735211" cy="230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11" name="Gerade Verbindung 210"/>
          <p:cNvCxnSpPr/>
          <p:nvPr/>
        </p:nvCxnSpPr>
        <p:spPr>
          <a:xfrm flipV="1">
            <a:off x="6907535" y="3300413"/>
            <a:ext cx="726753" cy="324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12" name="Gerade Verbindung 211"/>
          <p:cNvCxnSpPr/>
          <p:nvPr/>
        </p:nvCxnSpPr>
        <p:spPr>
          <a:xfrm flipV="1">
            <a:off x="6918325" y="2774950"/>
            <a:ext cx="0" cy="52070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20" name="Gerade Verbindung 219"/>
          <p:cNvCxnSpPr/>
          <p:nvPr/>
        </p:nvCxnSpPr>
        <p:spPr>
          <a:xfrm flipH="1" flipV="1">
            <a:off x="8172400" y="3367261"/>
            <a:ext cx="2926" cy="40285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107" name="Grafik 106" descr="1968_Kreis_Hansalinie Ausschnitt aus der Chronik HV Schmedehausen zur Eröffnung der Hanslinie bei Greven 1968 Stadtarchiv Greven Chronik Schmedehausen Bd. 6 Bl. 07r Foto Wilhelm Schenkel.jpg"/>
          <p:cNvPicPr>
            <a:picLocks noChangeAspect="1"/>
          </p:cNvPicPr>
          <p:nvPr/>
        </p:nvPicPr>
        <p:blipFill>
          <a:blip r:embed="rId5" cstate="print"/>
          <a:srcRect r="38412" b="78260"/>
          <a:stretch>
            <a:fillRect/>
          </a:stretch>
        </p:blipFill>
        <p:spPr>
          <a:xfrm>
            <a:off x="7336498" y="2898465"/>
            <a:ext cx="1627990" cy="813995"/>
          </a:xfrm>
          <a:prstGeom prst="rect">
            <a:avLst/>
          </a:prstGeom>
          <a:ln w="19050">
            <a:solidFill>
              <a:srgbClr val="C0B59D"/>
            </a:solidFill>
          </a:ln>
        </p:spPr>
      </p:pic>
      <p:cxnSp>
        <p:nvCxnSpPr>
          <p:cNvPr id="221" name="Gerade Verbindung 220"/>
          <p:cNvCxnSpPr/>
          <p:nvPr/>
        </p:nvCxnSpPr>
        <p:spPr>
          <a:xfrm flipH="1" flipV="1">
            <a:off x="6356352" y="4295776"/>
            <a:ext cx="6348" cy="280987"/>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29" name="Gerade Verbindung 228"/>
          <p:cNvCxnSpPr/>
          <p:nvPr/>
        </p:nvCxnSpPr>
        <p:spPr>
          <a:xfrm>
            <a:off x="6729214" y="2567710"/>
            <a:ext cx="2373511" cy="86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31" name="Gerade Verbindung 230"/>
          <p:cNvCxnSpPr/>
          <p:nvPr/>
        </p:nvCxnSpPr>
        <p:spPr>
          <a:xfrm flipH="1" flipV="1">
            <a:off x="9090027" y="2568576"/>
            <a:ext cx="1586" cy="2122487"/>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35" name="Gerade Verbindung 234"/>
          <p:cNvCxnSpPr/>
          <p:nvPr/>
        </p:nvCxnSpPr>
        <p:spPr>
          <a:xfrm>
            <a:off x="9004648" y="4683151"/>
            <a:ext cx="94108" cy="76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flipV="1">
            <a:off x="4665067" y="3407024"/>
            <a:ext cx="3176" cy="45402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88" name="Grafik 87" descr="1966_Greven_Gruendung_FMO_GmbH Ausschnitt aus der Chronik des Heimatvereins Schmedehausen zur FMO Gründung Stadtarchiv Greven Chronik Schmedehausen Bd. 5 Bl. 10v Foto Wilhelm Schenkel.jpg"/>
          <p:cNvPicPr>
            <a:picLocks noChangeAspect="1"/>
          </p:cNvPicPr>
          <p:nvPr/>
        </p:nvPicPr>
        <p:blipFill>
          <a:blip r:embed="rId6" cstate="print"/>
          <a:srcRect l="22455" t="19275" r="40799" b="51895"/>
          <a:stretch>
            <a:fillRect/>
          </a:stretch>
        </p:blipFill>
        <p:spPr>
          <a:xfrm>
            <a:off x="3995936" y="2996952"/>
            <a:ext cx="1296144" cy="720080"/>
          </a:xfrm>
          <a:prstGeom prst="rect">
            <a:avLst/>
          </a:prstGeom>
          <a:ln w="19050">
            <a:solidFill>
              <a:srgbClr val="C0B59D"/>
            </a:solidFill>
          </a:ln>
        </p:spPr>
      </p:pic>
      <p:cxnSp>
        <p:nvCxnSpPr>
          <p:cNvPr id="117" name="Gerade Verbindung 116"/>
          <p:cNvCxnSpPr/>
          <p:nvPr/>
        </p:nvCxnSpPr>
        <p:spPr>
          <a:xfrm flipH="1" flipV="1">
            <a:off x="8202265" y="5078909"/>
            <a:ext cx="2926" cy="40285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109" name="Grafik 108" descr="1969 Rheine Bodelschwingh_Brücke-001 Stadtarchiv Rheine.jpg"/>
          <p:cNvPicPr>
            <a:picLocks noChangeAspect="1"/>
          </p:cNvPicPr>
          <p:nvPr/>
        </p:nvPicPr>
        <p:blipFill>
          <a:blip r:embed="rId7" cstate="print"/>
          <a:srcRect l="2184" t="1912" r="2360" b="3969"/>
          <a:stretch>
            <a:fillRect/>
          </a:stretch>
        </p:blipFill>
        <p:spPr>
          <a:xfrm>
            <a:off x="7553325" y="5175250"/>
            <a:ext cx="1267147" cy="889000"/>
          </a:xfrm>
          <a:prstGeom prst="rect">
            <a:avLst/>
          </a:prstGeom>
          <a:ln w="19050">
            <a:solidFill>
              <a:srgbClr val="C0B59D"/>
            </a:solidFill>
          </a:ln>
        </p:spPr>
      </p:pic>
      <p:sp>
        <p:nvSpPr>
          <p:cNvPr id="128" name="Textfeld 127"/>
          <p:cNvSpPr txBox="1"/>
          <p:nvPr/>
        </p:nvSpPr>
        <p:spPr>
          <a:xfrm rot="5400000">
            <a:off x="1455677" y="3564420"/>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130" name="Textfeld 129"/>
          <p:cNvSpPr txBox="1"/>
          <p:nvPr/>
        </p:nvSpPr>
        <p:spPr>
          <a:xfrm rot="5400000">
            <a:off x="3870041" y="5932176"/>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131" name="Textfeld 130"/>
          <p:cNvSpPr txBox="1"/>
          <p:nvPr/>
        </p:nvSpPr>
        <p:spPr>
          <a:xfrm rot="5400000">
            <a:off x="5034870" y="3482887"/>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132" name="Textfeld 131"/>
          <p:cNvSpPr txBox="1"/>
          <p:nvPr/>
        </p:nvSpPr>
        <p:spPr>
          <a:xfrm rot="5400000">
            <a:off x="6534338" y="3483904"/>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137" name="Textfeld 136"/>
          <p:cNvSpPr txBox="1"/>
          <p:nvPr/>
        </p:nvSpPr>
        <p:spPr>
          <a:xfrm rot="5400000">
            <a:off x="8572787" y="5825243"/>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97" name="Textfeld 96"/>
          <p:cNvSpPr txBox="1"/>
          <p:nvPr/>
        </p:nvSpPr>
        <p:spPr>
          <a:xfrm rot="5400000">
            <a:off x="8725310" y="3492412"/>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3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630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206388"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2" name="Textfeld 51"/>
          <p:cNvSpPr txBox="1"/>
          <p:nvPr/>
        </p:nvSpPr>
        <p:spPr>
          <a:xfrm>
            <a:off x="3822303"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4" name="Textfeld 53"/>
          <p:cNvSpPr txBox="1"/>
          <p:nvPr/>
        </p:nvSpPr>
        <p:spPr>
          <a:xfrm>
            <a:off x="449999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6" name="Textfeld 55"/>
          <p:cNvSpPr txBox="1"/>
          <p:nvPr/>
        </p:nvSpPr>
        <p:spPr>
          <a:xfrm>
            <a:off x="514806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8" name="Textfeld 57"/>
          <p:cNvSpPr txBox="1"/>
          <p:nvPr/>
        </p:nvSpPr>
        <p:spPr>
          <a:xfrm>
            <a:off x="5838527"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60" name="Textfeld 59"/>
          <p:cNvSpPr txBox="1"/>
          <p:nvPr/>
        </p:nvSpPr>
        <p:spPr>
          <a:xfrm>
            <a:off x="7166828"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8690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1970 bis 1980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6516216"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1980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6333530"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6229345"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1970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1980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1970 bis 1980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1970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1979712"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107505" y="2924944"/>
            <a:ext cx="1872208" cy="144016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48" name="Eingekerbter Richtungspfeil 147"/>
          <p:cNvSpPr/>
          <p:nvPr/>
        </p:nvSpPr>
        <p:spPr>
          <a:xfrm>
            <a:off x="3419871" y="4149081"/>
            <a:ext cx="1800200" cy="93610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0" name="Ellipse 29"/>
          <p:cNvSpPr/>
          <p:nvPr/>
        </p:nvSpPr>
        <p:spPr>
          <a:xfrm>
            <a:off x="2699792" y="243982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1975</a:t>
            </a:r>
            <a:endParaRPr lang="de-DE" sz="2400" b="1" dirty="0">
              <a:solidFill>
                <a:srgbClr val="3B3398"/>
              </a:solidFill>
            </a:endParaRPr>
          </a:p>
        </p:txBody>
      </p:sp>
      <p:sp>
        <p:nvSpPr>
          <p:cNvPr id="86" name="Ellipse 85"/>
          <p:cNvSpPr/>
          <p:nvPr/>
        </p:nvSpPr>
        <p:spPr>
          <a:xfrm>
            <a:off x="3856682" y="244050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4410770" y="243993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0" name="Gerade Verbindung 89"/>
          <p:cNvCxnSpPr/>
          <p:nvPr/>
        </p:nvCxnSpPr>
        <p:spPr>
          <a:xfrm flipH="1" flipV="1">
            <a:off x="2093119" y="2469356"/>
            <a:ext cx="3299" cy="71655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flipH="1">
            <a:off x="1971675" y="3193256"/>
            <a:ext cx="135731"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flipH="1">
            <a:off x="2238375" y="2560712"/>
            <a:ext cx="591146" cy="151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5753698" y="887794"/>
            <a:ext cx="684803" cy="1661304"/>
          </a:xfrm>
          <a:prstGeom prst="rect">
            <a:avLst/>
          </a:prstGeom>
          <a:noFill/>
        </p:spPr>
        <p:txBody>
          <a:bodyPr vert="vert270" wrap="square" rtlCol="0">
            <a:spAutoFit/>
          </a:bodyPr>
          <a:lstStyle/>
          <a:p>
            <a:pPr>
              <a:lnSpc>
                <a:spcPts val="1300"/>
              </a:lnSpc>
            </a:pPr>
            <a:r>
              <a:rPr lang="de-DE" sz="1400" b="1" dirty="0" smtClean="0">
                <a:solidFill>
                  <a:srgbClr val="C0B59D"/>
                </a:solidFill>
              </a:rPr>
              <a:t>Ende 1970er</a:t>
            </a:r>
            <a:r>
              <a:rPr lang="de-DE" sz="1400" dirty="0" smtClean="0">
                <a:solidFill>
                  <a:srgbClr val="C0B59D"/>
                </a:solidFill>
              </a:rPr>
              <a:t> </a:t>
            </a:r>
          </a:p>
          <a:p>
            <a:pPr>
              <a:lnSpc>
                <a:spcPts val="1300"/>
              </a:lnSpc>
            </a:pPr>
            <a:r>
              <a:rPr lang="de-DE" sz="1400" dirty="0" smtClean="0">
                <a:solidFill>
                  <a:srgbClr val="C0B59D"/>
                </a:solidFill>
              </a:rPr>
              <a:t>Entstehung der </a:t>
            </a:r>
          </a:p>
          <a:p>
            <a:pPr>
              <a:lnSpc>
                <a:spcPts val="1300"/>
              </a:lnSpc>
            </a:pPr>
            <a:r>
              <a:rPr lang="de-DE" sz="1400" dirty="0" smtClean="0">
                <a:solidFill>
                  <a:srgbClr val="C0B59D"/>
                </a:solidFill>
              </a:rPr>
              <a:t>Partei „Die Grünen“</a:t>
            </a:r>
          </a:p>
        </p:txBody>
      </p:sp>
      <p:sp>
        <p:nvSpPr>
          <p:cNvPr id="44" name="Textfeld 43"/>
          <p:cNvSpPr txBox="1"/>
          <p:nvPr/>
        </p:nvSpPr>
        <p:spPr>
          <a:xfrm rot="5400000">
            <a:off x="845768" y="2727103"/>
            <a:ext cx="369332" cy="602413"/>
          </a:xfrm>
          <a:prstGeom prst="rect">
            <a:avLst/>
          </a:prstGeom>
          <a:noFill/>
        </p:spPr>
        <p:txBody>
          <a:bodyPr vert="vert270" wrap="square" rtlCol="0">
            <a:spAutoFit/>
          </a:bodyPr>
          <a:lstStyle/>
          <a:p>
            <a:pPr algn="ctr"/>
            <a:r>
              <a:rPr lang="de-DE" sz="1200" b="1" dirty="0" smtClean="0">
                <a:solidFill>
                  <a:srgbClr val="39368A"/>
                </a:solidFill>
              </a:rPr>
              <a:t>1970</a:t>
            </a:r>
            <a:endParaRPr lang="de-DE" sz="1200" b="1" dirty="0">
              <a:solidFill>
                <a:srgbClr val="39368A"/>
              </a:solidFill>
            </a:endParaRPr>
          </a:p>
        </p:txBody>
      </p:sp>
      <p:sp>
        <p:nvSpPr>
          <p:cNvPr id="45" name="Textfeld 44"/>
          <p:cNvSpPr txBox="1"/>
          <p:nvPr/>
        </p:nvSpPr>
        <p:spPr>
          <a:xfrm rot="5400000">
            <a:off x="566554" y="3023954"/>
            <a:ext cx="954107" cy="1872208"/>
          </a:xfrm>
          <a:prstGeom prst="rect">
            <a:avLst/>
          </a:prstGeom>
          <a:noFill/>
        </p:spPr>
        <p:txBody>
          <a:bodyPr vert="vert270" wrap="square" rtlCol="0">
            <a:spAutoFit/>
          </a:bodyPr>
          <a:lstStyle/>
          <a:p>
            <a:pPr algn="just"/>
            <a:r>
              <a:rPr lang="de-DE" sz="1000" dirty="0" smtClean="0">
                <a:solidFill>
                  <a:srgbClr val="3B3398"/>
                </a:solidFill>
              </a:rPr>
              <a:t>Dagegen legt die Stadt Greven, zu der </a:t>
            </a:r>
            <a:r>
              <a:rPr lang="de-DE" sz="1000" dirty="0" err="1" smtClean="0">
                <a:solidFill>
                  <a:srgbClr val="3B3398"/>
                </a:solidFill>
              </a:rPr>
              <a:t>Reckenfeld</a:t>
            </a:r>
            <a:r>
              <a:rPr lang="de-DE" sz="1000" dirty="0" smtClean="0">
                <a:solidFill>
                  <a:srgbClr val="3B3398"/>
                </a:solidFill>
              </a:rPr>
              <a:t> bisher politisch gehört hat, scharfen Protest ein und kann den „Übergriff“ abwehren.</a:t>
            </a:r>
          </a:p>
        </p:txBody>
      </p:sp>
      <p:sp>
        <p:nvSpPr>
          <p:cNvPr id="46" name="Textfeld 45"/>
          <p:cNvSpPr txBox="1"/>
          <p:nvPr/>
        </p:nvSpPr>
        <p:spPr>
          <a:xfrm rot="5400000">
            <a:off x="4138540" y="3960532"/>
            <a:ext cx="369332" cy="602413"/>
          </a:xfrm>
          <a:prstGeom prst="rect">
            <a:avLst/>
          </a:prstGeom>
          <a:noFill/>
        </p:spPr>
        <p:txBody>
          <a:bodyPr vert="vert270" wrap="square" rtlCol="0">
            <a:spAutoFit/>
          </a:bodyPr>
          <a:lstStyle/>
          <a:p>
            <a:pPr algn="ctr"/>
            <a:r>
              <a:rPr lang="de-DE" sz="1200" b="1" dirty="0" smtClean="0">
                <a:solidFill>
                  <a:srgbClr val="39368A"/>
                </a:solidFill>
              </a:rPr>
              <a:t>1972</a:t>
            </a:r>
            <a:endParaRPr lang="de-DE" sz="1200" b="1" dirty="0">
              <a:solidFill>
                <a:srgbClr val="39368A"/>
              </a:solidFill>
            </a:endParaRPr>
          </a:p>
        </p:txBody>
      </p:sp>
      <p:sp>
        <p:nvSpPr>
          <p:cNvPr id="53" name="Textfeld 52"/>
          <p:cNvSpPr txBox="1"/>
          <p:nvPr/>
        </p:nvSpPr>
        <p:spPr>
          <a:xfrm rot="5400000">
            <a:off x="3986644" y="3942346"/>
            <a:ext cx="646331" cy="1779879"/>
          </a:xfrm>
          <a:prstGeom prst="rect">
            <a:avLst/>
          </a:prstGeom>
          <a:noFill/>
        </p:spPr>
        <p:txBody>
          <a:bodyPr vert="vert270" wrap="square" rtlCol="0">
            <a:spAutoFit/>
          </a:bodyPr>
          <a:lstStyle/>
          <a:p>
            <a:pPr algn="just"/>
            <a:r>
              <a:rPr lang="de-DE" sz="1000" dirty="0" smtClean="0">
                <a:solidFill>
                  <a:srgbClr val="3B3398"/>
                </a:solidFill>
              </a:rPr>
              <a:t>Der Flughafen wurde auf dem bestehenden Verkehrslande-platz Greven errichtet.</a:t>
            </a:r>
          </a:p>
        </p:txBody>
      </p:sp>
      <p:sp>
        <p:nvSpPr>
          <p:cNvPr id="55" name="Eingekerbter Richtungspfeil 54"/>
          <p:cNvSpPr/>
          <p:nvPr/>
        </p:nvSpPr>
        <p:spPr>
          <a:xfrm>
            <a:off x="2123730" y="5230361"/>
            <a:ext cx="1872208" cy="782795"/>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6" name="Textfeld 55"/>
          <p:cNvSpPr txBox="1"/>
          <p:nvPr/>
        </p:nvSpPr>
        <p:spPr>
          <a:xfrm rot="5400000">
            <a:off x="2861993" y="5032520"/>
            <a:ext cx="369332" cy="602413"/>
          </a:xfrm>
          <a:prstGeom prst="rect">
            <a:avLst/>
          </a:prstGeom>
          <a:noFill/>
        </p:spPr>
        <p:txBody>
          <a:bodyPr vert="vert270" wrap="square" rtlCol="0">
            <a:spAutoFit/>
          </a:bodyPr>
          <a:lstStyle/>
          <a:p>
            <a:pPr algn="ctr"/>
            <a:r>
              <a:rPr lang="de-DE" sz="1200" b="1" dirty="0" smtClean="0">
                <a:solidFill>
                  <a:srgbClr val="39368A"/>
                </a:solidFill>
              </a:rPr>
              <a:t>1972</a:t>
            </a:r>
            <a:endParaRPr lang="de-DE" sz="1200" b="1" dirty="0">
              <a:solidFill>
                <a:srgbClr val="39368A"/>
              </a:solidFill>
            </a:endParaRPr>
          </a:p>
        </p:txBody>
      </p:sp>
      <p:sp>
        <p:nvSpPr>
          <p:cNvPr id="57" name="Textfeld 56"/>
          <p:cNvSpPr txBox="1"/>
          <p:nvPr/>
        </p:nvSpPr>
        <p:spPr>
          <a:xfrm rot="5400000">
            <a:off x="2659723" y="4757082"/>
            <a:ext cx="800219" cy="1872208"/>
          </a:xfrm>
          <a:prstGeom prst="rect">
            <a:avLst/>
          </a:prstGeom>
          <a:noFill/>
        </p:spPr>
        <p:txBody>
          <a:bodyPr vert="vert270" wrap="square" rtlCol="0">
            <a:spAutoFit/>
          </a:bodyPr>
          <a:lstStyle/>
          <a:p>
            <a:pPr algn="just"/>
            <a:r>
              <a:rPr lang="de-DE" sz="1000" dirty="0" smtClean="0">
                <a:solidFill>
                  <a:srgbClr val="3B3398"/>
                </a:solidFill>
              </a:rPr>
              <a:t>Einstellung des Güterverkehrs und des kompletten Bahnbetriebs der Westfälischen Nordbahn von Stadtlohn nach Burgsteinfurt.</a:t>
            </a:r>
          </a:p>
        </p:txBody>
      </p:sp>
      <p:sp>
        <p:nvSpPr>
          <p:cNvPr id="72" name="Ellipse 71"/>
          <p:cNvSpPr/>
          <p:nvPr/>
        </p:nvSpPr>
        <p:spPr>
          <a:xfrm>
            <a:off x="4928319" y="245501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p:cNvSpPr/>
          <p:nvPr/>
        </p:nvSpPr>
        <p:spPr>
          <a:xfrm>
            <a:off x="6134770" y="2447082"/>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Textfeld 77"/>
          <p:cNvSpPr txBox="1"/>
          <p:nvPr/>
        </p:nvSpPr>
        <p:spPr>
          <a:xfrm rot="5400000">
            <a:off x="4716016" y="481130"/>
            <a:ext cx="518091" cy="1229256"/>
          </a:xfrm>
          <a:prstGeom prst="rect">
            <a:avLst/>
          </a:prstGeom>
          <a:noFill/>
        </p:spPr>
        <p:txBody>
          <a:bodyPr vert="vert270" wrap="square" rtlCol="0">
            <a:spAutoFit/>
          </a:bodyPr>
          <a:lstStyle/>
          <a:p>
            <a:pPr>
              <a:lnSpc>
                <a:spcPts val="1300"/>
              </a:lnSpc>
            </a:pPr>
            <a:r>
              <a:rPr lang="de-DE" sz="1400" b="1" dirty="0" smtClean="0">
                <a:solidFill>
                  <a:srgbClr val="C0B59D"/>
                </a:solidFill>
              </a:rPr>
              <a:t>1975</a:t>
            </a:r>
            <a:r>
              <a:rPr lang="de-DE" sz="1400" dirty="0" smtClean="0">
                <a:solidFill>
                  <a:srgbClr val="C0B59D"/>
                </a:solidFill>
              </a:rPr>
              <a:t> Ende des </a:t>
            </a:r>
          </a:p>
          <a:p>
            <a:pPr>
              <a:lnSpc>
                <a:spcPts val="1300"/>
              </a:lnSpc>
            </a:pPr>
            <a:r>
              <a:rPr lang="de-DE" sz="1400" dirty="0" smtClean="0">
                <a:solidFill>
                  <a:srgbClr val="C0B59D"/>
                </a:solidFill>
              </a:rPr>
              <a:t>Vietnamkriegs</a:t>
            </a:r>
          </a:p>
        </p:txBody>
      </p:sp>
      <p:sp>
        <p:nvSpPr>
          <p:cNvPr id="80" name="Textfeld 79"/>
          <p:cNvSpPr txBox="1"/>
          <p:nvPr/>
        </p:nvSpPr>
        <p:spPr>
          <a:xfrm rot="5400000">
            <a:off x="2282822" y="384466"/>
            <a:ext cx="684803" cy="1589296"/>
          </a:xfrm>
          <a:prstGeom prst="rect">
            <a:avLst/>
          </a:prstGeom>
          <a:noFill/>
        </p:spPr>
        <p:txBody>
          <a:bodyPr vert="vert270" wrap="square" rtlCol="0">
            <a:spAutoFit/>
          </a:bodyPr>
          <a:lstStyle/>
          <a:p>
            <a:pPr>
              <a:lnSpc>
                <a:spcPts val="1300"/>
              </a:lnSpc>
            </a:pPr>
            <a:r>
              <a:rPr lang="de-DE" sz="1400" b="1" dirty="0" smtClean="0">
                <a:solidFill>
                  <a:srgbClr val="C0B59D"/>
                </a:solidFill>
              </a:rPr>
              <a:t>1971</a:t>
            </a:r>
            <a:r>
              <a:rPr lang="de-DE" sz="1400" dirty="0" smtClean="0">
                <a:solidFill>
                  <a:srgbClr val="C0B59D"/>
                </a:solidFill>
              </a:rPr>
              <a:t> Moskauer und </a:t>
            </a:r>
          </a:p>
          <a:p>
            <a:pPr>
              <a:lnSpc>
                <a:spcPts val="1300"/>
              </a:lnSpc>
            </a:pPr>
            <a:r>
              <a:rPr lang="de-DE" sz="1400" dirty="0" smtClean="0">
                <a:solidFill>
                  <a:srgbClr val="C0B59D"/>
                </a:solidFill>
              </a:rPr>
              <a:t>Warschauer </a:t>
            </a:r>
          </a:p>
          <a:p>
            <a:pPr>
              <a:lnSpc>
                <a:spcPts val="1300"/>
              </a:lnSpc>
            </a:pPr>
            <a:r>
              <a:rPr lang="de-DE" sz="1400" dirty="0" smtClean="0">
                <a:solidFill>
                  <a:srgbClr val="C0B59D"/>
                </a:solidFill>
              </a:rPr>
              <a:t>Verträge</a:t>
            </a:r>
          </a:p>
        </p:txBody>
      </p:sp>
      <p:sp>
        <p:nvSpPr>
          <p:cNvPr id="79" name="Textfeld 78"/>
          <p:cNvSpPr txBox="1"/>
          <p:nvPr/>
        </p:nvSpPr>
        <p:spPr>
          <a:xfrm rot="5400000">
            <a:off x="2989595" y="901829"/>
            <a:ext cx="351378" cy="1229256"/>
          </a:xfrm>
          <a:prstGeom prst="rect">
            <a:avLst/>
          </a:prstGeom>
          <a:noFill/>
        </p:spPr>
        <p:txBody>
          <a:bodyPr vert="vert270" wrap="square" rtlCol="0">
            <a:spAutoFit/>
          </a:bodyPr>
          <a:lstStyle/>
          <a:p>
            <a:pPr>
              <a:lnSpc>
                <a:spcPts val="1300"/>
              </a:lnSpc>
            </a:pPr>
            <a:r>
              <a:rPr lang="de-DE" sz="1400" b="1" dirty="0" smtClean="0">
                <a:solidFill>
                  <a:srgbClr val="C0B59D"/>
                </a:solidFill>
              </a:rPr>
              <a:t>1973</a:t>
            </a:r>
            <a:r>
              <a:rPr lang="de-DE" sz="1400" dirty="0" smtClean="0">
                <a:solidFill>
                  <a:srgbClr val="C0B59D"/>
                </a:solidFill>
              </a:rPr>
              <a:t> Ölkrise</a:t>
            </a:r>
          </a:p>
        </p:txBody>
      </p:sp>
      <p:sp>
        <p:nvSpPr>
          <p:cNvPr id="81" name="Textfeld 80"/>
          <p:cNvSpPr txBox="1"/>
          <p:nvPr/>
        </p:nvSpPr>
        <p:spPr>
          <a:xfrm rot="5400000">
            <a:off x="3584087" y="1283838"/>
            <a:ext cx="684803" cy="1301264"/>
          </a:xfrm>
          <a:prstGeom prst="rect">
            <a:avLst/>
          </a:prstGeom>
          <a:noFill/>
        </p:spPr>
        <p:txBody>
          <a:bodyPr vert="vert270" wrap="square" rtlCol="0">
            <a:spAutoFit/>
          </a:bodyPr>
          <a:lstStyle/>
          <a:p>
            <a:pPr>
              <a:lnSpc>
                <a:spcPts val="1300"/>
              </a:lnSpc>
            </a:pPr>
            <a:r>
              <a:rPr lang="de-DE" sz="1400" b="1" dirty="0" smtClean="0">
                <a:solidFill>
                  <a:srgbClr val="C0B59D"/>
                </a:solidFill>
              </a:rPr>
              <a:t>1974</a:t>
            </a:r>
            <a:r>
              <a:rPr lang="de-DE" sz="1400" dirty="0" smtClean="0">
                <a:solidFill>
                  <a:srgbClr val="C0B59D"/>
                </a:solidFill>
              </a:rPr>
              <a:t> Erste </a:t>
            </a:r>
          </a:p>
          <a:p>
            <a:pPr>
              <a:lnSpc>
                <a:spcPts val="1300"/>
              </a:lnSpc>
            </a:pPr>
            <a:r>
              <a:rPr lang="de-DE" sz="1400" dirty="0" smtClean="0">
                <a:solidFill>
                  <a:srgbClr val="C0B59D"/>
                </a:solidFill>
              </a:rPr>
              <a:t>Fußball-WM in </a:t>
            </a:r>
          </a:p>
          <a:p>
            <a:pPr>
              <a:lnSpc>
                <a:spcPts val="1300"/>
              </a:lnSpc>
            </a:pPr>
            <a:r>
              <a:rPr lang="de-DE" sz="1400" dirty="0" smtClean="0">
                <a:solidFill>
                  <a:srgbClr val="C0B59D"/>
                </a:solidFill>
              </a:rPr>
              <a:t>Deutschland</a:t>
            </a:r>
          </a:p>
        </p:txBody>
      </p:sp>
      <p:pic>
        <p:nvPicPr>
          <p:cNvPr id="84" name="Grafik 83" descr="1975 Kreis Steinfurt Kreiskarte Kreisarchiv.jpg"/>
          <p:cNvPicPr>
            <a:picLocks noChangeAspect="1"/>
          </p:cNvPicPr>
          <p:nvPr/>
        </p:nvPicPr>
        <p:blipFill>
          <a:blip r:embed="rId2" cstate="print"/>
          <a:srcRect l="24528" t="3672" r="4693" b="7702"/>
          <a:stretch>
            <a:fillRect/>
          </a:stretch>
        </p:blipFill>
        <p:spPr>
          <a:xfrm>
            <a:off x="5416669" y="4437112"/>
            <a:ext cx="1603603" cy="1330003"/>
          </a:xfrm>
          <a:prstGeom prst="rect">
            <a:avLst/>
          </a:prstGeom>
          <a:ln w="19050">
            <a:solidFill>
              <a:srgbClr val="C0B59D"/>
            </a:solidFill>
          </a:ln>
        </p:spPr>
      </p:pic>
      <p:sp>
        <p:nvSpPr>
          <p:cNvPr id="91" name="Textfeld 90"/>
          <p:cNvSpPr txBox="1"/>
          <p:nvPr/>
        </p:nvSpPr>
        <p:spPr>
          <a:xfrm rot="5400000">
            <a:off x="720442" y="2384014"/>
            <a:ext cx="646331" cy="1872208"/>
          </a:xfrm>
          <a:prstGeom prst="rect">
            <a:avLst/>
          </a:prstGeom>
          <a:noFill/>
        </p:spPr>
        <p:txBody>
          <a:bodyPr vert="vert270" wrap="square" rtlCol="0">
            <a:spAutoFit/>
          </a:bodyPr>
          <a:lstStyle/>
          <a:p>
            <a:pPr algn="ctr"/>
            <a:r>
              <a:rPr lang="de-DE" sz="1000" b="1" dirty="0" smtClean="0">
                <a:solidFill>
                  <a:srgbClr val="39368A"/>
                </a:solidFill>
              </a:rPr>
              <a:t>Der Rat der Stadt erhebt Anspruch auf die  Siedlung </a:t>
            </a:r>
            <a:r>
              <a:rPr lang="de-DE" sz="1000" b="1" dirty="0" err="1" smtClean="0">
                <a:solidFill>
                  <a:srgbClr val="39368A"/>
                </a:solidFill>
              </a:rPr>
              <a:t>Reckenfeld</a:t>
            </a:r>
            <a:endParaRPr lang="de-DE" sz="1000" b="1" dirty="0">
              <a:solidFill>
                <a:srgbClr val="39368A"/>
              </a:solidFill>
            </a:endParaRPr>
          </a:p>
        </p:txBody>
      </p:sp>
      <p:sp>
        <p:nvSpPr>
          <p:cNvPr id="94" name="Textfeld 93"/>
          <p:cNvSpPr txBox="1"/>
          <p:nvPr/>
        </p:nvSpPr>
        <p:spPr>
          <a:xfrm rot="5400000">
            <a:off x="4073750" y="3567210"/>
            <a:ext cx="492443" cy="1800200"/>
          </a:xfrm>
          <a:prstGeom prst="rect">
            <a:avLst/>
          </a:prstGeom>
          <a:noFill/>
        </p:spPr>
        <p:txBody>
          <a:bodyPr vert="vert270" wrap="square" rtlCol="0">
            <a:spAutoFit/>
          </a:bodyPr>
          <a:lstStyle/>
          <a:p>
            <a:pPr algn="ctr"/>
            <a:r>
              <a:rPr lang="de-DE" sz="1000" b="1" dirty="0" smtClean="0">
                <a:solidFill>
                  <a:srgbClr val="39368A"/>
                </a:solidFill>
              </a:rPr>
              <a:t>Eröffnung des neuen Flughafens Münster/Osnabrück</a:t>
            </a:r>
            <a:endParaRPr lang="de-DE" sz="1000" b="1" dirty="0">
              <a:solidFill>
                <a:srgbClr val="39368A"/>
              </a:solidFill>
            </a:endParaRPr>
          </a:p>
        </p:txBody>
      </p:sp>
      <p:sp>
        <p:nvSpPr>
          <p:cNvPr id="95" name="Eingekerbter Richtungspfeil 94"/>
          <p:cNvSpPr/>
          <p:nvPr/>
        </p:nvSpPr>
        <p:spPr>
          <a:xfrm>
            <a:off x="179513" y="5229201"/>
            <a:ext cx="1800200" cy="936103"/>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96" name="Textfeld 95"/>
          <p:cNvSpPr txBox="1"/>
          <p:nvPr/>
        </p:nvSpPr>
        <p:spPr>
          <a:xfrm rot="5400000">
            <a:off x="898182" y="5040652"/>
            <a:ext cx="369332" cy="602413"/>
          </a:xfrm>
          <a:prstGeom prst="rect">
            <a:avLst/>
          </a:prstGeom>
          <a:noFill/>
        </p:spPr>
        <p:txBody>
          <a:bodyPr vert="vert270" wrap="square" rtlCol="0">
            <a:spAutoFit/>
          </a:bodyPr>
          <a:lstStyle/>
          <a:p>
            <a:pPr algn="ctr"/>
            <a:r>
              <a:rPr lang="de-DE" sz="1200" b="1" dirty="0" smtClean="0">
                <a:solidFill>
                  <a:srgbClr val="39368A"/>
                </a:solidFill>
              </a:rPr>
              <a:t>1972</a:t>
            </a:r>
            <a:endParaRPr lang="de-DE" sz="1200" b="1" dirty="0">
              <a:solidFill>
                <a:srgbClr val="39368A"/>
              </a:solidFill>
            </a:endParaRPr>
          </a:p>
        </p:txBody>
      </p:sp>
      <p:sp>
        <p:nvSpPr>
          <p:cNvPr id="97" name="Textfeld 96"/>
          <p:cNvSpPr txBox="1"/>
          <p:nvPr/>
        </p:nvSpPr>
        <p:spPr>
          <a:xfrm rot="5400000">
            <a:off x="746286" y="5022466"/>
            <a:ext cx="646331" cy="1779879"/>
          </a:xfrm>
          <a:prstGeom prst="rect">
            <a:avLst/>
          </a:prstGeom>
          <a:noFill/>
        </p:spPr>
        <p:txBody>
          <a:bodyPr vert="vert270" wrap="square" rtlCol="0">
            <a:spAutoFit/>
          </a:bodyPr>
          <a:lstStyle/>
          <a:p>
            <a:pPr algn="just"/>
            <a:r>
              <a:rPr lang="de-DE" sz="1000" dirty="0" smtClean="0">
                <a:solidFill>
                  <a:srgbClr val="3B3398"/>
                </a:solidFill>
              </a:rPr>
              <a:t>Die Einweihung fand am 10. Mai 1972 statt. Bezogen wurde der Neubau bereits am 01.01.1972.</a:t>
            </a:r>
          </a:p>
        </p:txBody>
      </p:sp>
      <p:sp>
        <p:nvSpPr>
          <p:cNvPr id="98" name="Textfeld 97"/>
          <p:cNvSpPr txBox="1"/>
          <p:nvPr/>
        </p:nvSpPr>
        <p:spPr>
          <a:xfrm rot="5400000">
            <a:off x="833392" y="4647330"/>
            <a:ext cx="492443" cy="1800200"/>
          </a:xfrm>
          <a:prstGeom prst="rect">
            <a:avLst/>
          </a:prstGeom>
          <a:noFill/>
        </p:spPr>
        <p:txBody>
          <a:bodyPr vert="vert270" wrap="square" rtlCol="0">
            <a:spAutoFit/>
          </a:bodyPr>
          <a:lstStyle/>
          <a:p>
            <a:pPr algn="ctr"/>
            <a:r>
              <a:rPr lang="de-DE" sz="1000" b="1" dirty="0" smtClean="0">
                <a:solidFill>
                  <a:srgbClr val="39368A"/>
                </a:solidFill>
              </a:rPr>
              <a:t>Einweihung des heutigen Kreishauses</a:t>
            </a:r>
            <a:endParaRPr lang="de-DE" sz="1000" b="1" dirty="0">
              <a:solidFill>
                <a:srgbClr val="39368A"/>
              </a:solidFill>
            </a:endParaRPr>
          </a:p>
        </p:txBody>
      </p:sp>
      <p:sp>
        <p:nvSpPr>
          <p:cNvPr id="99" name="Eingekerbter Richtungspfeil 98"/>
          <p:cNvSpPr/>
          <p:nvPr/>
        </p:nvSpPr>
        <p:spPr>
          <a:xfrm>
            <a:off x="5248275" y="3168256"/>
            <a:ext cx="1627981" cy="76654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00" name="Textfeld 99"/>
          <p:cNvSpPr txBox="1"/>
          <p:nvPr/>
        </p:nvSpPr>
        <p:spPr>
          <a:xfrm rot="5400000">
            <a:off x="5912677" y="2954160"/>
            <a:ext cx="369332" cy="602413"/>
          </a:xfrm>
          <a:prstGeom prst="rect">
            <a:avLst/>
          </a:prstGeom>
          <a:noFill/>
        </p:spPr>
        <p:txBody>
          <a:bodyPr vert="vert270" wrap="square" rtlCol="0">
            <a:spAutoFit/>
          </a:bodyPr>
          <a:lstStyle/>
          <a:p>
            <a:pPr algn="ctr"/>
            <a:r>
              <a:rPr lang="de-DE" sz="1200" b="1" dirty="0" smtClean="0">
                <a:solidFill>
                  <a:srgbClr val="39368A"/>
                </a:solidFill>
              </a:rPr>
              <a:t>1974</a:t>
            </a:r>
            <a:endParaRPr lang="de-DE" sz="1200" b="1" dirty="0">
              <a:solidFill>
                <a:srgbClr val="39368A"/>
              </a:solidFill>
            </a:endParaRPr>
          </a:p>
        </p:txBody>
      </p:sp>
      <p:sp>
        <p:nvSpPr>
          <p:cNvPr id="103" name="Textfeld 102"/>
          <p:cNvSpPr txBox="1"/>
          <p:nvPr/>
        </p:nvSpPr>
        <p:spPr>
          <a:xfrm rot="5400000">
            <a:off x="5726557" y="2875687"/>
            <a:ext cx="646331" cy="1612422"/>
          </a:xfrm>
          <a:prstGeom prst="rect">
            <a:avLst/>
          </a:prstGeom>
          <a:noFill/>
        </p:spPr>
        <p:txBody>
          <a:bodyPr vert="vert270" wrap="square" rtlCol="0">
            <a:spAutoFit/>
          </a:bodyPr>
          <a:lstStyle/>
          <a:p>
            <a:pPr algn="just"/>
            <a:r>
              <a:rPr lang="de-DE" sz="1000" dirty="0" err="1" smtClean="0">
                <a:solidFill>
                  <a:srgbClr val="3B3398"/>
                </a:solidFill>
              </a:rPr>
              <a:t>Tecklenburg</a:t>
            </a:r>
            <a:r>
              <a:rPr lang="de-DE" sz="1000" dirty="0" smtClean="0">
                <a:solidFill>
                  <a:srgbClr val="3B3398"/>
                </a:solidFill>
              </a:rPr>
              <a:t> erhält das Prädikat als „Staatlich anerkannter Luftkurort“.</a:t>
            </a:r>
          </a:p>
        </p:txBody>
      </p:sp>
      <p:sp>
        <p:nvSpPr>
          <p:cNvPr id="104" name="Textfeld 103"/>
          <p:cNvSpPr txBox="1"/>
          <p:nvPr/>
        </p:nvSpPr>
        <p:spPr>
          <a:xfrm rot="5400000">
            <a:off x="5921754" y="2483893"/>
            <a:ext cx="338554" cy="1800200"/>
          </a:xfrm>
          <a:prstGeom prst="rect">
            <a:avLst/>
          </a:prstGeom>
          <a:noFill/>
        </p:spPr>
        <p:txBody>
          <a:bodyPr vert="vert270" wrap="square" rtlCol="0">
            <a:spAutoFit/>
          </a:bodyPr>
          <a:lstStyle/>
          <a:p>
            <a:pPr algn="ctr"/>
            <a:r>
              <a:rPr lang="de-DE" sz="1000" b="1" dirty="0" smtClean="0">
                <a:solidFill>
                  <a:srgbClr val="39368A"/>
                </a:solidFill>
              </a:rPr>
              <a:t>Luftkurort</a:t>
            </a:r>
            <a:endParaRPr lang="de-DE" sz="1000" b="1" dirty="0">
              <a:solidFill>
                <a:srgbClr val="39368A"/>
              </a:solidFill>
            </a:endParaRPr>
          </a:p>
        </p:txBody>
      </p:sp>
      <p:sp>
        <p:nvSpPr>
          <p:cNvPr id="105" name="Eingekerbter Richtungspfeil 104"/>
          <p:cNvSpPr/>
          <p:nvPr/>
        </p:nvSpPr>
        <p:spPr>
          <a:xfrm>
            <a:off x="2771802" y="2932496"/>
            <a:ext cx="1800200" cy="93610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07" name="Textfeld 106"/>
          <p:cNvSpPr txBox="1"/>
          <p:nvPr/>
        </p:nvSpPr>
        <p:spPr>
          <a:xfrm rot="5400000">
            <a:off x="3464406" y="2725036"/>
            <a:ext cx="369332" cy="602413"/>
          </a:xfrm>
          <a:prstGeom prst="rect">
            <a:avLst/>
          </a:prstGeom>
          <a:noFill/>
        </p:spPr>
        <p:txBody>
          <a:bodyPr vert="vert270" wrap="square" rtlCol="0">
            <a:spAutoFit/>
          </a:bodyPr>
          <a:lstStyle/>
          <a:p>
            <a:pPr algn="ctr"/>
            <a:r>
              <a:rPr lang="de-DE" sz="1200" b="1" dirty="0" smtClean="0">
                <a:solidFill>
                  <a:srgbClr val="39368A"/>
                </a:solidFill>
              </a:rPr>
              <a:t>1974</a:t>
            </a:r>
            <a:endParaRPr lang="de-DE" sz="1200" b="1" dirty="0">
              <a:solidFill>
                <a:srgbClr val="39368A"/>
              </a:solidFill>
            </a:endParaRPr>
          </a:p>
        </p:txBody>
      </p:sp>
      <p:sp>
        <p:nvSpPr>
          <p:cNvPr id="109" name="Textfeld 108"/>
          <p:cNvSpPr txBox="1"/>
          <p:nvPr/>
        </p:nvSpPr>
        <p:spPr>
          <a:xfrm rot="5400000">
            <a:off x="3338574" y="2727503"/>
            <a:ext cx="646331" cy="1779879"/>
          </a:xfrm>
          <a:prstGeom prst="rect">
            <a:avLst/>
          </a:prstGeom>
          <a:noFill/>
        </p:spPr>
        <p:txBody>
          <a:bodyPr vert="vert270" wrap="square" rtlCol="0">
            <a:spAutoFit/>
          </a:bodyPr>
          <a:lstStyle/>
          <a:p>
            <a:pPr algn="just"/>
            <a:r>
              <a:rPr lang="de-DE" sz="1000" dirty="0" smtClean="0">
                <a:solidFill>
                  <a:srgbClr val="3B3398"/>
                </a:solidFill>
              </a:rPr>
              <a:t>Bereits 156 Jahre zuvor war der Max-Clemens-Kanal als Wasser-</a:t>
            </a:r>
            <a:r>
              <a:rPr lang="de-DE" sz="1000" dirty="0" err="1" smtClean="0">
                <a:solidFill>
                  <a:srgbClr val="3B3398"/>
                </a:solidFill>
              </a:rPr>
              <a:t>straße</a:t>
            </a:r>
            <a:r>
              <a:rPr lang="de-DE" sz="1000" dirty="0" smtClean="0">
                <a:solidFill>
                  <a:srgbClr val="3B3398"/>
                </a:solidFill>
              </a:rPr>
              <a:t> geschlossen worden.</a:t>
            </a:r>
          </a:p>
        </p:txBody>
      </p:sp>
      <p:sp>
        <p:nvSpPr>
          <p:cNvPr id="110" name="Textfeld 109"/>
          <p:cNvSpPr txBox="1"/>
          <p:nvPr/>
        </p:nvSpPr>
        <p:spPr>
          <a:xfrm rot="5400000">
            <a:off x="3425680" y="2352619"/>
            <a:ext cx="492443" cy="1800200"/>
          </a:xfrm>
          <a:prstGeom prst="rect">
            <a:avLst/>
          </a:prstGeom>
          <a:noFill/>
        </p:spPr>
        <p:txBody>
          <a:bodyPr vert="vert270" wrap="square" rtlCol="0">
            <a:spAutoFit/>
          </a:bodyPr>
          <a:lstStyle/>
          <a:p>
            <a:pPr algn="ctr"/>
            <a:r>
              <a:rPr lang="de-DE" sz="1000" b="1" dirty="0" smtClean="0">
                <a:solidFill>
                  <a:srgbClr val="39368A"/>
                </a:solidFill>
              </a:rPr>
              <a:t>Das alte </a:t>
            </a:r>
            <a:r>
              <a:rPr lang="de-DE" sz="1000" b="1" dirty="0" err="1" smtClean="0">
                <a:solidFill>
                  <a:srgbClr val="39368A"/>
                </a:solidFill>
              </a:rPr>
              <a:t>Zollhaus</a:t>
            </a:r>
            <a:r>
              <a:rPr lang="de-DE" sz="1000" b="1" dirty="0" smtClean="0">
                <a:solidFill>
                  <a:srgbClr val="39368A"/>
                </a:solidFill>
              </a:rPr>
              <a:t> wird abgerissen </a:t>
            </a:r>
            <a:endParaRPr lang="de-DE" sz="1000" b="1" dirty="0">
              <a:solidFill>
                <a:srgbClr val="39368A"/>
              </a:solidFill>
            </a:endParaRPr>
          </a:p>
        </p:txBody>
      </p:sp>
      <p:sp>
        <p:nvSpPr>
          <p:cNvPr id="112" name="Eingekerbter Richtungspfeil 111"/>
          <p:cNvSpPr/>
          <p:nvPr/>
        </p:nvSpPr>
        <p:spPr>
          <a:xfrm>
            <a:off x="7164288" y="4923165"/>
            <a:ext cx="1800200" cy="93610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13" name="Textfeld 112"/>
          <p:cNvSpPr txBox="1"/>
          <p:nvPr/>
        </p:nvSpPr>
        <p:spPr>
          <a:xfrm rot="5400000">
            <a:off x="7882957" y="4725324"/>
            <a:ext cx="369332" cy="602413"/>
          </a:xfrm>
          <a:prstGeom prst="rect">
            <a:avLst/>
          </a:prstGeom>
          <a:noFill/>
        </p:spPr>
        <p:txBody>
          <a:bodyPr vert="vert270" wrap="square" rtlCol="0">
            <a:spAutoFit/>
          </a:bodyPr>
          <a:lstStyle/>
          <a:p>
            <a:pPr algn="ctr"/>
            <a:r>
              <a:rPr lang="de-DE" sz="1200" b="1" dirty="0" smtClean="0">
                <a:solidFill>
                  <a:srgbClr val="39368A"/>
                </a:solidFill>
              </a:rPr>
              <a:t>1975</a:t>
            </a:r>
            <a:endParaRPr lang="de-DE" sz="1200" b="1" dirty="0">
              <a:solidFill>
                <a:srgbClr val="39368A"/>
              </a:solidFill>
            </a:endParaRPr>
          </a:p>
        </p:txBody>
      </p:sp>
      <p:sp>
        <p:nvSpPr>
          <p:cNvPr id="118" name="Textfeld 117"/>
          <p:cNvSpPr txBox="1"/>
          <p:nvPr/>
        </p:nvSpPr>
        <p:spPr>
          <a:xfrm rot="5400000">
            <a:off x="7577173" y="4582287"/>
            <a:ext cx="954107" cy="1779879"/>
          </a:xfrm>
          <a:prstGeom prst="rect">
            <a:avLst/>
          </a:prstGeom>
          <a:noFill/>
        </p:spPr>
        <p:txBody>
          <a:bodyPr vert="vert270" wrap="square" rtlCol="0">
            <a:spAutoFit/>
          </a:bodyPr>
          <a:lstStyle/>
          <a:p>
            <a:pPr algn="just"/>
            <a:r>
              <a:rPr lang="de-DE" sz="1000" dirty="0" smtClean="0">
                <a:solidFill>
                  <a:srgbClr val="3B3398"/>
                </a:solidFill>
              </a:rPr>
              <a:t>Vereinigung der Altkreise Steinfurt und </a:t>
            </a:r>
            <a:r>
              <a:rPr lang="de-DE" sz="1000" dirty="0" err="1" smtClean="0">
                <a:solidFill>
                  <a:srgbClr val="3B3398"/>
                </a:solidFill>
              </a:rPr>
              <a:t>Tecklenburg</a:t>
            </a:r>
            <a:r>
              <a:rPr lang="de-DE" sz="1000" dirty="0" smtClean="0">
                <a:solidFill>
                  <a:srgbClr val="3B3398"/>
                </a:solidFill>
              </a:rPr>
              <a:t> mit Teilen des aufgelösten Kreises Münster zum neuen Kreis Steinfurt.</a:t>
            </a:r>
          </a:p>
        </p:txBody>
      </p:sp>
      <p:sp>
        <p:nvSpPr>
          <p:cNvPr id="121" name="Eingekerbter Richtungspfeil 120"/>
          <p:cNvSpPr/>
          <p:nvPr/>
        </p:nvSpPr>
        <p:spPr>
          <a:xfrm>
            <a:off x="7164287" y="3645024"/>
            <a:ext cx="1800200" cy="50405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22" name="Textfeld 121"/>
          <p:cNvSpPr txBox="1"/>
          <p:nvPr/>
        </p:nvSpPr>
        <p:spPr>
          <a:xfrm rot="5400000">
            <a:off x="7882956" y="3459328"/>
            <a:ext cx="369332" cy="602413"/>
          </a:xfrm>
          <a:prstGeom prst="rect">
            <a:avLst/>
          </a:prstGeom>
          <a:noFill/>
        </p:spPr>
        <p:txBody>
          <a:bodyPr vert="vert270" wrap="square" rtlCol="0">
            <a:spAutoFit/>
          </a:bodyPr>
          <a:lstStyle/>
          <a:p>
            <a:pPr algn="ctr"/>
            <a:r>
              <a:rPr lang="de-DE" sz="1200" b="1" dirty="0" smtClean="0">
                <a:solidFill>
                  <a:srgbClr val="39368A"/>
                </a:solidFill>
              </a:rPr>
              <a:t>1976</a:t>
            </a:r>
            <a:endParaRPr lang="de-DE" sz="1200" b="1" dirty="0">
              <a:solidFill>
                <a:srgbClr val="39368A"/>
              </a:solidFill>
            </a:endParaRPr>
          </a:p>
        </p:txBody>
      </p:sp>
      <p:sp>
        <p:nvSpPr>
          <p:cNvPr id="124" name="Textfeld 123"/>
          <p:cNvSpPr txBox="1"/>
          <p:nvPr/>
        </p:nvSpPr>
        <p:spPr>
          <a:xfrm rot="5400000">
            <a:off x="7818166" y="3063406"/>
            <a:ext cx="492443" cy="1800200"/>
          </a:xfrm>
          <a:prstGeom prst="rect">
            <a:avLst/>
          </a:prstGeom>
          <a:noFill/>
        </p:spPr>
        <p:txBody>
          <a:bodyPr vert="vert270" wrap="square" rtlCol="0">
            <a:spAutoFit/>
          </a:bodyPr>
          <a:lstStyle/>
          <a:p>
            <a:pPr algn="ctr"/>
            <a:r>
              <a:rPr lang="de-DE" sz="1000" b="1" dirty="0" smtClean="0">
                <a:solidFill>
                  <a:srgbClr val="39368A"/>
                </a:solidFill>
              </a:rPr>
              <a:t>Bau der Mensa und des großen Hochschulgebäudes</a:t>
            </a:r>
            <a:endParaRPr lang="de-DE" sz="1000" b="1" dirty="0">
              <a:solidFill>
                <a:srgbClr val="39368A"/>
              </a:solidFill>
            </a:endParaRPr>
          </a:p>
        </p:txBody>
      </p:sp>
      <p:sp>
        <p:nvSpPr>
          <p:cNvPr id="126" name="Eingekerbter Richtungspfeil 125"/>
          <p:cNvSpPr/>
          <p:nvPr/>
        </p:nvSpPr>
        <p:spPr>
          <a:xfrm>
            <a:off x="7164287" y="2950492"/>
            <a:ext cx="1800200" cy="478508"/>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27" name="Textfeld 126"/>
          <p:cNvSpPr txBox="1"/>
          <p:nvPr/>
        </p:nvSpPr>
        <p:spPr>
          <a:xfrm rot="5400000">
            <a:off x="7882956" y="2736396"/>
            <a:ext cx="369332" cy="602413"/>
          </a:xfrm>
          <a:prstGeom prst="rect">
            <a:avLst/>
          </a:prstGeom>
          <a:noFill/>
        </p:spPr>
        <p:txBody>
          <a:bodyPr vert="vert270" wrap="square" rtlCol="0">
            <a:spAutoFit/>
          </a:bodyPr>
          <a:lstStyle/>
          <a:p>
            <a:pPr algn="ctr"/>
            <a:r>
              <a:rPr lang="de-DE" sz="1200" b="1" dirty="0" smtClean="0">
                <a:solidFill>
                  <a:srgbClr val="39368A"/>
                </a:solidFill>
              </a:rPr>
              <a:t>1978</a:t>
            </a:r>
            <a:endParaRPr lang="de-DE" sz="1200" b="1" dirty="0">
              <a:solidFill>
                <a:srgbClr val="39368A"/>
              </a:solidFill>
            </a:endParaRPr>
          </a:p>
        </p:txBody>
      </p:sp>
      <p:sp>
        <p:nvSpPr>
          <p:cNvPr id="129" name="Textfeld 128"/>
          <p:cNvSpPr txBox="1"/>
          <p:nvPr/>
        </p:nvSpPr>
        <p:spPr>
          <a:xfrm rot="5400000">
            <a:off x="7818166" y="2354686"/>
            <a:ext cx="492443" cy="1800200"/>
          </a:xfrm>
          <a:prstGeom prst="rect">
            <a:avLst/>
          </a:prstGeom>
          <a:noFill/>
        </p:spPr>
        <p:txBody>
          <a:bodyPr vert="vert270" wrap="square" rtlCol="0">
            <a:spAutoFit/>
          </a:bodyPr>
          <a:lstStyle/>
          <a:p>
            <a:pPr algn="ctr"/>
            <a:r>
              <a:rPr lang="de-DE" sz="1000" b="1" dirty="0" smtClean="0">
                <a:solidFill>
                  <a:srgbClr val="39368A"/>
                </a:solidFill>
              </a:rPr>
              <a:t>Freigabe der Strecke </a:t>
            </a:r>
            <a:r>
              <a:rPr lang="de-DE" sz="1000" b="1" dirty="0" err="1" smtClean="0">
                <a:solidFill>
                  <a:srgbClr val="39368A"/>
                </a:solidFill>
              </a:rPr>
              <a:t>Hörstel</a:t>
            </a:r>
            <a:r>
              <a:rPr lang="de-DE" sz="1000" b="1" dirty="0" smtClean="0">
                <a:solidFill>
                  <a:srgbClr val="39368A"/>
                </a:solidFill>
              </a:rPr>
              <a:t>-Ibbenbüren der A 30</a:t>
            </a:r>
            <a:endParaRPr lang="de-DE" sz="1000" b="1" dirty="0">
              <a:solidFill>
                <a:srgbClr val="39368A"/>
              </a:solidFill>
            </a:endParaRPr>
          </a:p>
        </p:txBody>
      </p:sp>
      <p:cxnSp>
        <p:nvCxnSpPr>
          <p:cNvPr id="137" name="Gerade Verbindung 136"/>
          <p:cNvCxnSpPr/>
          <p:nvPr/>
        </p:nvCxnSpPr>
        <p:spPr>
          <a:xfrm flipH="1" flipV="1">
            <a:off x="2246313" y="2552998"/>
            <a:ext cx="3968" cy="238809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43" name="Gerade Verbindung 142"/>
          <p:cNvCxnSpPr/>
          <p:nvPr/>
        </p:nvCxnSpPr>
        <p:spPr>
          <a:xfrm flipH="1">
            <a:off x="2242915" y="4500563"/>
            <a:ext cx="1190848" cy="1009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82" name="Grafik 81" descr="1972_Greven_FMO-Eroeffnung Din A5-Handzettel zur Eröffnung des FMO am 27.05.1972 Stadtarchiv Greven Dep.21 Nr. 20.jpg"/>
          <p:cNvPicPr>
            <a:picLocks noChangeAspect="1"/>
          </p:cNvPicPr>
          <p:nvPr/>
        </p:nvPicPr>
        <p:blipFill>
          <a:blip r:embed="rId3" cstate="print"/>
          <a:stretch>
            <a:fillRect/>
          </a:stretch>
        </p:blipFill>
        <p:spPr>
          <a:xfrm>
            <a:off x="2347222" y="3979069"/>
            <a:ext cx="784618" cy="1106115"/>
          </a:xfrm>
          <a:prstGeom prst="rect">
            <a:avLst/>
          </a:prstGeom>
          <a:ln w="19050">
            <a:solidFill>
              <a:srgbClr val="C0B59D"/>
            </a:solidFill>
          </a:ln>
        </p:spPr>
      </p:pic>
      <p:cxnSp>
        <p:nvCxnSpPr>
          <p:cNvPr id="147" name="Gerade Verbindung 146"/>
          <p:cNvCxnSpPr/>
          <p:nvPr/>
        </p:nvCxnSpPr>
        <p:spPr>
          <a:xfrm flipH="1">
            <a:off x="1919290" y="4929188"/>
            <a:ext cx="328610" cy="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57" name="Gerade Verbindung 156"/>
          <p:cNvCxnSpPr/>
          <p:nvPr/>
        </p:nvCxnSpPr>
        <p:spPr>
          <a:xfrm flipV="1">
            <a:off x="1090613" y="4929884"/>
            <a:ext cx="3721" cy="30886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58" name="Gerade Verbindung 157"/>
          <p:cNvCxnSpPr/>
          <p:nvPr/>
        </p:nvCxnSpPr>
        <p:spPr>
          <a:xfrm flipV="1">
            <a:off x="2195513" y="4926806"/>
            <a:ext cx="0" cy="31194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68" name="Gerade Verbindung 167"/>
          <p:cNvCxnSpPr/>
          <p:nvPr/>
        </p:nvCxnSpPr>
        <p:spPr>
          <a:xfrm flipH="1">
            <a:off x="4031456" y="2552700"/>
            <a:ext cx="202408"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69" name="Gerade Verbindung 168"/>
          <p:cNvCxnSpPr/>
          <p:nvPr/>
        </p:nvCxnSpPr>
        <p:spPr>
          <a:xfrm flipV="1">
            <a:off x="4224338" y="2547938"/>
            <a:ext cx="0" cy="38100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75" name="Gerade Verbindung 174"/>
          <p:cNvCxnSpPr/>
          <p:nvPr/>
        </p:nvCxnSpPr>
        <p:spPr>
          <a:xfrm flipH="1" flipV="1">
            <a:off x="4756324" y="2802610"/>
            <a:ext cx="2196926" cy="726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76" name="Gerade Verbindung 175"/>
          <p:cNvCxnSpPr/>
          <p:nvPr/>
        </p:nvCxnSpPr>
        <p:spPr>
          <a:xfrm flipV="1">
            <a:off x="4767263" y="2547940"/>
            <a:ext cx="2382" cy="25717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77" name="Gerade Verbindung 176"/>
          <p:cNvCxnSpPr/>
          <p:nvPr/>
        </p:nvCxnSpPr>
        <p:spPr>
          <a:xfrm flipH="1">
            <a:off x="4567138" y="2555081"/>
            <a:ext cx="212031" cy="14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79" name="Gerade Verbindung 178"/>
          <p:cNvCxnSpPr/>
          <p:nvPr/>
        </p:nvCxnSpPr>
        <p:spPr>
          <a:xfrm flipH="1" flipV="1">
            <a:off x="4226719" y="2888456"/>
            <a:ext cx="1871662" cy="714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83" name="Grafik 82" descr="1972-Burgsteinfurt-Kreishaus-Bildersammlung_Stadtarchiv_Steinfurt_A4809.jpg"/>
          <p:cNvPicPr>
            <a:picLocks noChangeAspect="1"/>
          </p:cNvPicPr>
          <p:nvPr/>
        </p:nvPicPr>
        <p:blipFill>
          <a:blip r:embed="rId4" cstate="print"/>
          <a:srcRect t="22767" r="2869"/>
          <a:stretch>
            <a:fillRect/>
          </a:stretch>
        </p:blipFill>
        <p:spPr>
          <a:xfrm>
            <a:off x="179512" y="4437112"/>
            <a:ext cx="1800200" cy="732818"/>
          </a:xfrm>
          <a:prstGeom prst="rect">
            <a:avLst/>
          </a:prstGeom>
          <a:ln w="19050">
            <a:solidFill>
              <a:srgbClr val="C0B59D"/>
            </a:solidFill>
          </a:ln>
        </p:spPr>
      </p:pic>
      <p:cxnSp>
        <p:nvCxnSpPr>
          <p:cNvPr id="213" name="Gerade Verbindung 212"/>
          <p:cNvCxnSpPr/>
          <p:nvPr/>
        </p:nvCxnSpPr>
        <p:spPr>
          <a:xfrm flipH="1" flipV="1">
            <a:off x="5016724" y="2752208"/>
            <a:ext cx="2003201" cy="528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14" name="Gerade Verbindung 213"/>
          <p:cNvCxnSpPr/>
          <p:nvPr/>
        </p:nvCxnSpPr>
        <p:spPr>
          <a:xfrm flipV="1">
            <a:off x="5028729" y="2486400"/>
            <a:ext cx="2382" cy="25717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15" name="Gerade Verbindung 214"/>
          <p:cNvCxnSpPr/>
          <p:nvPr/>
        </p:nvCxnSpPr>
        <p:spPr>
          <a:xfrm flipH="1" flipV="1">
            <a:off x="7014939" y="2754267"/>
            <a:ext cx="9749" cy="111764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21" name="Gerade Verbindung 220"/>
          <p:cNvCxnSpPr/>
          <p:nvPr/>
        </p:nvCxnSpPr>
        <p:spPr>
          <a:xfrm flipH="1" flipV="1">
            <a:off x="6212135" y="2563717"/>
            <a:ext cx="867321" cy="88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22" name="Gerade Verbindung 221"/>
          <p:cNvCxnSpPr/>
          <p:nvPr/>
        </p:nvCxnSpPr>
        <p:spPr>
          <a:xfrm flipV="1">
            <a:off x="7065169" y="2567287"/>
            <a:ext cx="2729" cy="59263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225" name="Gerade Verbindung 224"/>
          <p:cNvCxnSpPr/>
          <p:nvPr/>
        </p:nvCxnSpPr>
        <p:spPr>
          <a:xfrm flipH="1">
            <a:off x="7055648" y="3148013"/>
            <a:ext cx="116677" cy="109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31" name="Gerade Verbindung 130"/>
          <p:cNvCxnSpPr/>
          <p:nvPr/>
        </p:nvCxnSpPr>
        <p:spPr>
          <a:xfrm flipH="1" flipV="1">
            <a:off x="7029450" y="3862388"/>
            <a:ext cx="139702" cy="158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88" name="Grafik 87" descr="1975 Kreis Steinfurt Kreiskarte Kreisarchiv.jpg"/>
          <p:cNvPicPr>
            <a:picLocks noChangeAspect="1"/>
          </p:cNvPicPr>
          <p:nvPr/>
        </p:nvPicPr>
        <p:blipFill>
          <a:blip r:embed="rId2" cstate="print"/>
          <a:srcRect l="4770" t="66172" r="70391" b="7702"/>
          <a:stretch>
            <a:fillRect/>
          </a:stretch>
        </p:blipFill>
        <p:spPr>
          <a:xfrm>
            <a:off x="5508104" y="4509120"/>
            <a:ext cx="432048" cy="301000"/>
          </a:xfrm>
          <a:prstGeom prst="rect">
            <a:avLst/>
          </a:prstGeom>
          <a:ln w="19050">
            <a:noFill/>
          </a:ln>
        </p:spPr>
      </p:pic>
      <p:cxnSp>
        <p:nvCxnSpPr>
          <p:cNvPr id="101" name="Gerade Verbindung 100"/>
          <p:cNvCxnSpPr/>
          <p:nvPr/>
        </p:nvCxnSpPr>
        <p:spPr>
          <a:xfrm flipH="1" flipV="1">
            <a:off x="6086823" y="2881612"/>
            <a:ext cx="2033" cy="297357"/>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6" name="Gerade Verbindung 115"/>
          <p:cNvCxnSpPr/>
          <p:nvPr/>
        </p:nvCxnSpPr>
        <p:spPr>
          <a:xfrm flipH="1" flipV="1">
            <a:off x="6941345" y="2805114"/>
            <a:ext cx="11905" cy="162877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5" name="Gerade Verbindung 124"/>
          <p:cNvCxnSpPr/>
          <p:nvPr/>
        </p:nvCxnSpPr>
        <p:spPr>
          <a:xfrm flipH="1" flipV="1">
            <a:off x="7029773" y="5155605"/>
            <a:ext cx="139702" cy="158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28" name="Textfeld 127"/>
          <p:cNvSpPr txBox="1"/>
          <p:nvPr/>
        </p:nvSpPr>
        <p:spPr>
          <a:xfrm rot="5400000">
            <a:off x="2892662" y="4860564"/>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89" name="Textfeld 88"/>
          <p:cNvSpPr txBox="1"/>
          <p:nvPr/>
        </p:nvSpPr>
        <p:spPr>
          <a:xfrm rot="5400000">
            <a:off x="1737863" y="4948083"/>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102" name="Textfeld 101"/>
          <p:cNvSpPr txBox="1"/>
          <p:nvPr/>
        </p:nvSpPr>
        <p:spPr>
          <a:xfrm rot="5400000">
            <a:off x="6779579" y="5546154"/>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3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630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206388"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2" name="Textfeld 51"/>
          <p:cNvSpPr txBox="1"/>
          <p:nvPr/>
        </p:nvSpPr>
        <p:spPr>
          <a:xfrm>
            <a:off x="3822303"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4" name="Textfeld 53"/>
          <p:cNvSpPr txBox="1"/>
          <p:nvPr/>
        </p:nvSpPr>
        <p:spPr>
          <a:xfrm>
            <a:off x="449999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6" name="Textfeld 55"/>
          <p:cNvSpPr txBox="1"/>
          <p:nvPr/>
        </p:nvSpPr>
        <p:spPr>
          <a:xfrm>
            <a:off x="514806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8" name="Textfeld 57"/>
          <p:cNvSpPr txBox="1"/>
          <p:nvPr/>
        </p:nvSpPr>
        <p:spPr>
          <a:xfrm>
            <a:off x="5838527"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60" name="Textfeld 59"/>
          <p:cNvSpPr txBox="1"/>
          <p:nvPr/>
        </p:nvSpPr>
        <p:spPr>
          <a:xfrm>
            <a:off x="7166828"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8690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1980 bis 1990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6516216"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1980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6660232"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6877417"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1990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p:cNvSpPr txBox="1"/>
          <p:nvPr/>
        </p:nvSpPr>
        <p:spPr>
          <a:xfrm rot="5400000">
            <a:off x="987568" y="4349136"/>
            <a:ext cx="400110" cy="864095"/>
          </a:xfrm>
          <a:prstGeom prst="rect">
            <a:avLst/>
          </a:prstGeom>
          <a:noFill/>
        </p:spPr>
        <p:txBody>
          <a:bodyPr vert="vert270" wrap="square" rtlCol="0">
            <a:spAutoFit/>
          </a:bodyPr>
          <a:lstStyle/>
          <a:p>
            <a:pPr algn="ctr"/>
            <a:r>
              <a:rPr lang="de-DE" sz="1400" b="1" dirty="0" smtClean="0">
                <a:solidFill>
                  <a:srgbClr val="39368A"/>
                </a:solidFill>
              </a:rPr>
              <a:t>1984</a:t>
            </a:r>
          </a:p>
        </p:txBody>
      </p:sp>
      <p:sp>
        <p:nvSpPr>
          <p:cNvPr id="67" name="Textfeld 66"/>
          <p:cNvSpPr txBox="1"/>
          <p:nvPr/>
        </p:nvSpPr>
        <p:spPr>
          <a:xfrm rot="5400000">
            <a:off x="7769496" y="3039817"/>
            <a:ext cx="400110" cy="602413"/>
          </a:xfrm>
          <a:prstGeom prst="rect">
            <a:avLst/>
          </a:prstGeom>
          <a:noFill/>
        </p:spPr>
        <p:txBody>
          <a:bodyPr vert="vert270" wrap="square" rtlCol="0">
            <a:spAutoFit/>
          </a:bodyPr>
          <a:lstStyle/>
          <a:p>
            <a:pPr algn="ctr"/>
            <a:r>
              <a:rPr lang="de-DE" sz="1400" b="1" dirty="0" smtClean="0">
                <a:solidFill>
                  <a:srgbClr val="39368A"/>
                </a:solidFill>
              </a:rPr>
              <a:t>1989</a:t>
            </a:r>
            <a:endParaRPr lang="de-DE" sz="1400" b="1" dirty="0">
              <a:solidFill>
                <a:srgbClr val="39368A"/>
              </a:solidFill>
            </a:endParaRPr>
          </a:p>
        </p:txBody>
      </p:sp>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2" name="Textfeld 81"/>
          <p:cNvSpPr txBox="1"/>
          <p:nvPr/>
        </p:nvSpPr>
        <p:spPr>
          <a:xfrm rot="5400000">
            <a:off x="597622" y="4595067"/>
            <a:ext cx="1107996" cy="1800199"/>
          </a:xfrm>
          <a:prstGeom prst="rect">
            <a:avLst/>
          </a:prstGeom>
          <a:noFill/>
        </p:spPr>
        <p:txBody>
          <a:bodyPr vert="vert270" wrap="square" rtlCol="0">
            <a:spAutoFit/>
          </a:bodyPr>
          <a:lstStyle/>
          <a:p>
            <a:pPr algn="just"/>
            <a:r>
              <a:rPr lang="de-DE" sz="1200" dirty="0" smtClean="0">
                <a:solidFill>
                  <a:srgbClr val="3B3398"/>
                </a:solidFill>
              </a:rPr>
              <a:t>Der Personalverkehr der Bahnstrecke zwischen Coesfeld und Rheine wird am 29. September 1984 eingestellt.</a:t>
            </a:r>
            <a:endParaRPr lang="de-DE" sz="1200" dirty="0">
              <a:solidFill>
                <a:srgbClr val="3B3398"/>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1990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1980 bis 1990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1980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251520" y="4653137"/>
            <a:ext cx="1872208" cy="129614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115" name="Gerade Verbindung 114"/>
          <p:cNvCxnSpPr/>
          <p:nvPr/>
        </p:nvCxnSpPr>
        <p:spPr>
          <a:xfrm>
            <a:off x="1419225" y="2993231"/>
            <a:ext cx="2545556" cy="238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flipV="1">
            <a:off x="3957638" y="2546856"/>
            <a:ext cx="4747" cy="45590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4499992" y="4614227"/>
            <a:ext cx="1800200" cy="864095"/>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1985</a:t>
            </a:r>
            <a:endParaRPr lang="de-DE" sz="2400" b="1" dirty="0">
              <a:solidFill>
                <a:srgbClr val="3B3398"/>
              </a:solidFill>
            </a:endParaRPr>
          </a:p>
        </p:txBody>
      </p:sp>
      <p:cxnSp>
        <p:nvCxnSpPr>
          <p:cNvPr id="73" name="Gerade Verbindung 72"/>
          <p:cNvCxnSpPr>
            <a:endCxn id="64" idx="0"/>
          </p:cNvCxnSpPr>
          <p:nvPr/>
        </p:nvCxnSpPr>
        <p:spPr>
          <a:xfrm flipH="1">
            <a:off x="1187624" y="4026658"/>
            <a:ext cx="8652" cy="62647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a:off x="7668618" y="2950763"/>
            <a:ext cx="1388" cy="25916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3851920"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4932040"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p:cNvSpPr txBox="1"/>
          <p:nvPr/>
        </p:nvSpPr>
        <p:spPr>
          <a:xfrm rot="5400000">
            <a:off x="5091134" y="1139822"/>
            <a:ext cx="684803" cy="1589296"/>
          </a:xfrm>
          <a:prstGeom prst="rect">
            <a:avLst/>
          </a:prstGeom>
          <a:noFill/>
        </p:spPr>
        <p:txBody>
          <a:bodyPr vert="vert270" wrap="square" rtlCol="0">
            <a:spAutoFit/>
          </a:bodyPr>
          <a:lstStyle/>
          <a:p>
            <a:pPr>
              <a:lnSpc>
                <a:spcPts val="1300"/>
              </a:lnSpc>
            </a:pPr>
            <a:r>
              <a:rPr lang="de-DE" sz="1400" b="1" dirty="0" smtClean="0">
                <a:solidFill>
                  <a:srgbClr val="C0B59D"/>
                </a:solidFill>
              </a:rPr>
              <a:t>1986</a:t>
            </a:r>
            <a:r>
              <a:rPr lang="de-DE" sz="1400" dirty="0" smtClean="0">
                <a:solidFill>
                  <a:srgbClr val="C0B59D"/>
                </a:solidFill>
              </a:rPr>
              <a:t> Atomreaktor-</a:t>
            </a:r>
          </a:p>
          <a:p>
            <a:pPr>
              <a:lnSpc>
                <a:spcPts val="1300"/>
              </a:lnSpc>
            </a:pPr>
            <a:r>
              <a:rPr lang="de-DE" sz="1400" dirty="0" err="1" smtClean="0">
                <a:solidFill>
                  <a:srgbClr val="C0B59D"/>
                </a:solidFill>
              </a:rPr>
              <a:t>katastrophe</a:t>
            </a:r>
            <a:r>
              <a:rPr lang="de-DE" sz="1400" dirty="0" smtClean="0">
                <a:solidFill>
                  <a:srgbClr val="C0B59D"/>
                </a:solidFill>
              </a:rPr>
              <a:t> in </a:t>
            </a:r>
          </a:p>
          <a:p>
            <a:pPr>
              <a:lnSpc>
                <a:spcPts val="1300"/>
              </a:lnSpc>
            </a:pPr>
            <a:r>
              <a:rPr lang="de-DE" sz="1400" dirty="0" smtClean="0">
                <a:solidFill>
                  <a:srgbClr val="C0B59D"/>
                </a:solidFill>
              </a:rPr>
              <a:t>Tschernobyl</a:t>
            </a:r>
          </a:p>
        </p:txBody>
      </p:sp>
      <p:sp>
        <p:nvSpPr>
          <p:cNvPr id="46" name="Textfeld 45"/>
          <p:cNvSpPr txBox="1"/>
          <p:nvPr/>
        </p:nvSpPr>
        <p:spPr>
          <a:xfrm rot="5400000">
            <a:off x="5203272" y="4441067"/>
            <a:ext cx="400110" cy="602413"/>
          </a:xfrm>
          <a:prstGeom prst="rect">
            <a:avLst/>
          </a:prstGeom>
          <a:noFill/>
        </p:spPr>
        <p:txBody>
          <a:bodyPr vert="vert270" wrap="square" rtlCol="0">
            <a:spAutoFit/>
          </a:bodyPr>
          <a:lstStyle/>
          <a:p>
            <a:pPr algn="ctr"/>
            <a:r>
              <a:rPr lang="de-DE" sz="1400" b="1" dirty="0" smtClean="0">
                <a:solidFill>
                  <a:srgbClr val="39368A"/>
                </a:solidFill>
              </a:rPr>
              <a:t>1986</a:t>
            </a:r>
            <a:endParaRPr lang="de-DE" sz="1400" b="1" dirty="0">
              <a:solidFill>
                <a:srgbClr val="39368A"/>
              </a:solidFill>
            </a:endParaRPr>
          </a:p>
        </p:txBody>
      </p:sp>
      <p:sp>
        <p:nvSpPr>
          <p:cNvPr id="55" name="Eingekerbter Richtungspfeil 54"/>
          <p:cNvSpPr/>
          <p:nvPr/>
        </p:nvSpPr>
        <p:spPr>
          <a:xfrm>
            <a:off x="6516216" y="4293096"/>
            <a:ext cx="1872208" cy="86409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6" name="Textfeld 55"/>
          <p:cNvSpPr txBox="1"/>
          <p:nvPr/>
        </p:nvSpPr>
        <p:spPr>
          <a:xfrm rot="5400000">
            <a:off x="7239090" y="4119937"/>
            <a:ext cx="400110" cy="602413"/>
          </a:xfrm>
          <a:prstGeom prst="rect">
            <a:avLst/>
          </a:prstGeom>
          <a:noFill/>
        </p:spPr>
        <p:txBody>
          <a:bodyPr vert="vert270" wrap="square" rtlCol="0">
            <a:spAutoFit/>
          </a:bodyPr>
          <a:lstStyle/>
          <a:p>
            <a:pPr algn="ctr"/>
            <a:r>
              <a:rPr lang="de-DE" sz="1400" b="1" dirty="0" smtClean="0">
                <a:solidFill>
                  <a:srgbClr val="39368A"/>
                </a:solidFill>
              </a:rPr>
              <a:t>1987</a:t>
            </a:r>
            <a:endParaRPr lang="de-DE" sz="1400" b="1" dirty="0">
              <a:solidFill>
                <a:srgbClr val="39368A"/>
              </a:solidFill>
            </a:endParaRPr>
          </a:p>
        </p:txBody>
      </p:sp>
      <p:sp>
        <p:nvSpPr>
          <p:cNvPr id="66" name="Eingekerbter Richtungspfeil 65"/>
          <p:cNvSpPr/>
          <p:nvPr/>
        </p:nvSpPr>
        <p:spPr>
          <a:xfrm>
            <a:off x="7020272" y="3212976"/>
            <a:ext cx="1872208" cy="86409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72" name="Ellipse 71"/>
          <p:cNvSpPr/>
          <p:nvPr/>
        </p:nvSpPr>
        <p:spPr>
          <a:xfrm>
            <a:off x="5580112"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p:cNvSpPr/>
          <p:nvPr/>
        </p:nvSpPr>
        <p:spPr>
          <a:xfrm>
            <a:off x="6660232"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4" name="Gerade Verbindung 113"/>
          <p:cNvCxnSpPr/>
          <p:nvPr/>
        </p:nvCxnSpPr>
        <p:spPr>
          <a:xfrm>
            <a:off x="6769116" y="2961983"/>
            <a:ext cx="908034" cy="29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5" name="Gerade Verbindung 124"/>
          <p:cNvCxnSpPr/>
          <p:nvPr/>
        </p:nvCxnSpPr>
        <p:spPr>
          <a:xfrm>
            <a:off x="6774656" y="2540794"/>
            <a:ext cx="2001" cy="42679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8" name="Textfeld 77"/>
          <p:cNvSpPr txBox="1"/>
          <p:nvPr/>
        </p:nvSpPr>
        <p:spPr>
          <a:xfrm rot="5400000">
            <a:off x="3737474" y="420470"/>
            <a:ext cx="684803" cy="1517288"/>
          </a:xfrm>
          <a:prstGeom prst="rect">
            <a:avLst/>
          </a:prstGeom>
          <a:noFill/>
        </p:spPr>
        <p:txBody>
          <a:bodyPr vert="vert270" wrap="square" rtlCol="0">
            <a:spAutoFit/>
          </a:bodyPr>
          <a:lstStyle/>
          <a:p>
            <a:pPr>
              <a:lnSpc>
                <a:spcPts val="1300"/>
              </a:lnSpc>
            </a:pPr>
            <a:r>
              <a:rPr lang="de-DE" sz="1400" b="1" dirty="0" smtClean="0">
                <a:solidFill>
                  <a:srgbClr val="C0B59D"/>
                </a:solidFill>
              </a:rPr>
              <a:t>1984</a:t>
            </a:r>
            <a:r>
              <a:rPr lang="de-DE" sz="1400" dirty="0" smtClean="0">
                <a:solidFill>
                  <a:srgbClr val="C0B59D"/>
                </a:solidFill>
              </a:rPr>
              <a:t> Richard von </a:t>
            </a:r>
          </a:p>
          <a:p>
            <a:pPr>
              <a:lnSpc>
                <a:spcPts val="1300"/>
              </a:lnSpc>
            </a:pPr>
            <a:r>
              <a:rPr lang="de-DE" sz="1400" dirty="0" smtClean="0">
                <a:solidFill>
                  <a:srgbClr val="C0B59D"/>
                </a:solidFill>
              </a:rPr>
              <a:t>Weizsäcker wird </a:t>
            </a:r>
          </a:p>
          <a:p>
            <a:pPr>
              <a:lnSpc>
                <a:spcPts val="1300"/>
              </a:lnSpc>
            </a:pPr>
            <a:r>
              <a:rPr lang="de-DE" sz="1400" dirty="0" smtClean="0">
                <a:solidFill>
                  <a:srgbClr val="C0B59D"/>
                </a:solidFill>
              </a:rPr>
              <a:t>Bundespräsident</a:t>
            </a:r>
          </a:p>
        </p:txBody>
      </p:sp>
      <p:sp>
        <p:nvSpPr>
          <p:cNvPr id="80" name="Textfeld 79"/>
          <p:cNvSpPr txBox="1"/>
          <p:nvPr/>
        </p:nvSpPr>
        <p:spPr>
          <a:xfrm rot="5400000">
            <a:off x="2114150" y="409122"/>
            <a:ext cx="518091" cy="1373272"/>
          </a:xfrm>
          <a:prstGeom prst="rect">
            <a:avLst/>
          </a:prstGeom>
          <a:noFill/>
        </p:spPr>
        <p:txBody>
          <a:bodyPr vert="vert270" wrap="square" rtlCol="0">
            <a:spAutoFit/>
          </a:bodyPr>
          <a:lstStyle/>
          <a:p>
            <a:pPr>
              <a:lnSpc>
                <a:spcPts val="1300"/>
              </a:lnSpc>
            </a:pPr>
            <a:r>
              <a:rPr lang="de-DE" sz="1400" b="1" dirty="0" smtClean="0">
                <a:solidFill>
                  <a:srgbClr val="C0B59D"/>
                </a:solidFill>
              </a:rPr>
              <a:t>1980</a:t>
            </a:r>
            <a:r>
              <a:rPr lang="de-DE" sz="1400" dirty="0" smtClean="0">
                <a:solidFill>
                  <a:srgbClr val="C0B59D"/>
                </a:solidFill>
              </a:rPr>
              <a:t> Der Erste </a:t>
            </a:r>
          </a:p>
          <a:p>
            <a:pPr>
              <a:lnSpc>
                <a:spcPts val="1300"/>
              </a:lnSpc>
            </a:pPr>
            <a:r>
              <a:rPr lang="de-DE" sz="1400" dirty="0" smtClean="0">
                <a:solidFill>
                  <a:srgbClr val="C0B59D"/>
                </a:solidFill>
              </a:rPr>
              <a:t>Golfkrieg</a:t>
            </a:r>
          </a:p>
        </p:txBody>
      </p:sp>
      <p:sp>
        <p:nvSpPr>
          <p:cNvPr id="79" name="Textfeld 78"/>
          <p:cNvSpPr txBox="1"/>
          <p:nvPr/>
        </p:nvSpPr>
        <p:spPr>
          <a:xfrm rot="5400000">
            <a:off x="2395955" y="780510"/>
            <a:ext cx="684803" cy="1517288"/>
          </a:xfrm>
          <a:prstGeom prst="rect">
            <a:avLst/>
          </a:prstGeom>
          <a:noFill/>
        </p:spPr>
        <p:txBody>
          <a:bodyPr vert="vert270" wrap="square" rtlCol="0">
            <a:spAutoFit/>
          </a:bodyPr>
          <a:lstStyle/>
          <a:p>
            <a:pPr>
              <a:lnSpc>
                <a:spcPts val="1300"/>
              </a:lnSpc>
            </a:pPr>
            <a:r>
              <a:rPr lang="de-DE" sz="1400" b="1" dirty="0" smtClean="0">
                <a:solidFill>
                  <a:srgbClr val="C0B59D"/>
                </a:solidFill>
              </a:rPr>
              <a:t>1981</a:t>
            </a:r>
            <a:r>
              <a:rPr lang="de-DE" sz="1400" dirty="0" smtClean="0">
                <a:solidFill>
                  <a:srgbClr val="C0B59D"/>
                </a:solidFill>
              </a:rPr>
              <a:t> Attentat auf </a:t>
            </a:r>
          </a:p>
          <a:p>
            <a:pPr>
              <a:lnSpc>
                <a:spcPts val="1300"/>
              </a:lnSpc>
            </a:pPr>
            <a:r>
              <a:rPr lang="de-DE" sz="1400" dirty="0" smtClean="0">
                <a:solidFill>
                  <a:srgbClr val="C0B59D"/>
                </a:solidFill>
              </a:rPr>
              <a:t>Papst Johannes </a:t>
            </a:r>
          </a:p>
          <a:p>
            <a:pPr>
              <a:lnSpc>
                <a:spcPts val="1300"/>
              </a:lnSpc>
            </a:pPr>
            <a:r>
              <a:rPr lang="de-DE" sz="1400" dirty="0" smtClean="0">
                <a:solidFill>
                  <a:srgbClr val="C0B59D"/>
                </a:solidFill>
              </a:rPr>
              <a:t>Paul II.</a:t>
            </a:r>
          </a:p>
        </p:txBody>
      </p:sp>
      <p:sp>
        <p:nvSpPr>
          <p:cNvPr id="81" name="Textfeld 80"/>
          <p:cNvSpPr txBox="1"/>
          <p:nvPr/>
        </p:nvSpPr>
        <p:spPr>
          <a:xfrm rot="5400000">
            <a:off x="2875355" y="1223178"/>
            <a:ext cx="518091" cy="1589296"/>
          </a:xfrm>
          <a:prstGeom prst="rect">
            <a:avLst/>
          </a:prstGeom>
          <a:noFill/>
        </p:spPr>
        <p:txBody>
          <a:bodyPr vert="vert270" wrap="square" rtlCol="0">
            <a:spAutoFit/>
          </a:bodyPr>
          <a:lstStyle/>
          <a:p>
            <a:pPr>
              <a:lnSpc>
                <a:spcPts val="1300"/>
              </a:lnSpc>
            </a:pPr>
            <a:r>
              <a:rPr lang="de-DE" sz="1400" b="1" dirty="0" smtClean="0">
                <a:solidFill>
                  <a:srgbClr val="C0B59D"/>
                </a:solidFill>
              </a:rPr>
              <a:t>1982</a:t>
            </a:r>
            <a:r>
              <a:rPr lang="de-DE" sz="1400" dirty="0" smtClean="0">
                <a:solidFill>
                  <a:srgbClr val="C0B59D"/>
                </a:solidFill>
              </a:rPr>
              <a:t> Helmut Kohl </a:t>
            </a:r>
          </a:p>
          <a:p>
            <a:pPr>
              <a:lnSpc>
                <a:spcPts val="1300"/>
              </a:lnSpc>
            </a:pPr>
            <a:r>
              <a:rPr lang="de-DE" sz="1400" dirty="0" smtClean="0">
                <a:solidFill>
                  <a:srgbClr val="C0B59D"/>
                </a:solidFill>
              </a:rPr>
              <a:t>wird Bundeskanzler</a:t>
            </a:r>
          </a:p>
        </p:txBody>
      </p:sp>
      <p:sp>
        <p:nvSpPr>
          <p:cNvPr id="77" name="Textfeld 76"/>
          <p:cNvSpPr txBox="1"/>
          <p:nvPr/>
        </p:nvSpPr>
        <p:spPr>
          <a:xfrm rot="5400000">
            <a:off x="6156176" y="467822"/>
            <a:ext cx="851515" cy="1589296"/>
          </a:xfrm>
          <a:prstGeom prst="rect">
            <a:avLst/>
          </a:prstGeom>
          <a:noFill/>
        </p:spPr>
        <p:txBody>
          <a:bodyPr vert="vert270" wrap="square" rtlCol="0">
            <a:spAutoFit/>
          </a:bodyPr>
          <a:lstStyle/>
          <a:p>
            <a:pPr>
              <a:lnSpc>
                <a:spcPts val="1300"/>
              </a:lnSpc>
            </a:pPr>
            <a:r>
              <a:rPr lang="de-DE" sz="1400" b="1" dirty="0" smtClean="0">
                <a:solidFill>
                  <a:srgbClr val="C0B59D"/>
                </a:solidFill>
              </a:rPr>
              <a:t>1989</a:t>
            </a:r>
            <a:r>
              <a:rPr lang="de-DE" sz="1400" dirty="0" smtClean="0">
                <a:solidFill>
                  <a:srgbClr val="C0B59D"/>
                </a:solidFill>
              </a:rPr>
              <a:t> George H.  W. </a:t>
            </a:r>
          </a:p>
          <a:p>
            <a:pPr>
              <a:lnSpc>
                <a:spcPts val="1300"/>
              </a:lnSpc>
            </a:pPr>
            <a:r>
              <a:rPr lang="de-DE" sz="1400" dirty="0" smtClean="0">
                <a:solidFill>
                  <a:srgbClr val="C0B59D"/>
                </a:solidFill>
              </a:rPr>
              <a:t>Bush wird Präsident </a:t>
            </a:r>
          </a:p>
          <a:p>
            <a:pPr>
              <a:lnSpc>
                <a:spcPts val="1300"/>
              </a:lnSpc>
            </a:pPr>
            <a:r>
              <a:rPr lang="de-DE" sz="1400" dirty="0" smtClean="0">
                <a:solidFill>
                  <a:srgbClr val="C0B59D"/>
                </a:solidFill>
              </a:rPr>
              <a:t>der USA; Fall der </a:t>
            </a:r>
          </a:p>
          <a:p>
            <a:pPr>
              <a:lnSpc>
                <a:spcPts val="1300"/>
              </a:lnSpc>
            </a:pPr>
            <a:r>
              <a:rPr lang="de-DE" sz="1400" dirty="0" smtClean="0">
                <a:solidFill>
                  <a:srgbClr val="C0B59D"/>
                </a:solidFill>
              </a:rPr>
              <a:t>Berliner Mauer</a:t>
            </a:r>
          </a:p>
        </p:txBody>
      </p:sp>
      <p:sp>
        <p:nvSpPr>
          <p:cNvPr id="83" name="Textfeld 82"/>
          <p:cNvSpPr txBox="1"/>
          <p:nvPr/>
        </p:nvSpPr>
        <p:spPr>
          <a:xfrm rot="5400000">
            <a:off x="4984594" y="4201634"/>
            <a:ext cx="830997" cy="1800199"/>
          </a:xfrm>
          <a:prstGeom prst="rect">
            <a:avLst/>
          </a:prstGeom>
          <a:noFill/>
        </p:spPr>
        <p:txBody>
          <a:bodyPr vert="vert270" wrap="square" rtlCol="0">
            <a:spAutoFit/>
          </a:bodyPr>
          <a:lstStyle/>
          <a:p>
            <a:pPr algn="ctr"/>
            <a:r>
              <a:rPr lang="de-DE" sz="1400" b="1" dirty="0" smtClean="0">
                <a:solidFill>
                  <a:srgbClr val="39368A"/>
                </a:solidFill>
              </a:rPr>
              <a:t>Freigabe der Strecke </a:t>
            </a:r>
            <a:r>
              <a:rPr lang="de-DE" sz="1400" b="1" dirty="0" err="1" smtClean="0">
                <a:solidFill>
                  <a:srgbClr val="39368A"/>
                </a:solidFill>
              </a:rPr>
              <a:t>Hörstel</a:t>
            </a:r>
            <a:r>
              <a:rPr lang="de-DE" sz="1400" b="1" dirty="0" smtClean="0">
                <a:solidFill>
                  <a:srgbClr val="39368A"/>
                </a:solidFill>
              </a:rPr>
              <a:t>-Rheine-Kanalhafen der A 30</a:t>
            </a:r>
            <a:endParaRPr lang="de-DE" sz="1400" b="1" dirty="0">
              <a:solidFill>
                <a:srgbClr val="39368A"/>
              </a:solidFill>
            </a:endParaRPr>
          </a:p>
        </p:txBody>
      </p:sp>
      <p:sp>
        <p:nvSpPr>
          <p:cNvPr id="84" name="Textfeld 83"/>
          <p:cNvSpPr txBox="1"/>
          <p:nvPr/>
        </p:nvSpPr>
        <p:spPr>
          <a:xfrm rot="5400000">
            <a:off x="7053402" y="3880502"/>
            <a:ext cx="830997" cy="1800199"/>
          </a:xfrm>
          <a:prstGeom prst="rect">
            <a:avLst/>
          </a:prstGeom>
          <a:noFill/>
        </p:spPr>
        <p:txBody>
          <a:bodyPr vert="vert270" wrap="square" rtlCol="0">
            <a:spAutoFit/>
          </a:bodyPr>
          <a:lstStyle/>
          <a:p>
            <a:pPr algn="ctr"/>
            <a:r>
              <a:rPr lang="de-DE" sz="1400" b="1" dirty="0" smtClean="0">
                <a:solidFill>
                  <a:srgbClr val="39368A"/>
                </a:solidFill>
              </a:rPr>
              <a:t>Anerkennung des FMO als internationaler Flughafen</a:t>
            </a:r>
            <a:endParaRPr lang="de-DE" sz="1400" b="1" dirty="0">
              <a:solidFill>
                <a:srgbClr val="39368A"/>
              </a:solidFill>
            </a:endParaRPr>
          </a:p>
        </p:txBody>
      </p:sp>
      <p:sp>
        <p:nvSpPr>
          <p:cNvPr id="88" name="Textfeld 87"/>
          <p:cNvSpPr txBox="1"/>
          <p:nvPr/>
        </p:nvSpPr>
        <p:spPr>
          <a:xfrm rot="5400000">
            <a:off x="7576881" y="2833482"/>
            <a:ext cx="830997" cy="1800199"/>
          </a:xfrm>
          <a:prstGeom prst="rect">
            <a:avLst/>
          </a:prstGeom>
          <a:noFill/>
        </p:spPr>
        <p:txBody>
          <a:bodyPr vert="vert270" wrap="square" rtlCol="0">
            <a:spAutoFit/>
          </a:bodyPr>
          <a:lstStyle/>
          <a:p>
            <a:pPr algn="ctr"/>
            <a:r>
              <a:rPr lang="de-DE" sz="1400" b="1" dirty="0" smtClean="0">
                <a:solidFill>
                  <a:srgbClr val="39368A"/>
                </a:solidFill>
              </a:rPr>
              <a:t>Südliche Umgehungsstraße </a:t>
            </a:r>
            <a:r>
              <a:rPr lang="de-DE" sz="1400" b="1" dirty="0" err="1" smtClean="0">
                <a:solidFill>
                  <a:srgbClr val="39368A"/>
                </a:solidFill>
              </a:rPr>
              <a:t>Horstmar</a:t>
            </a:r>
            <a:r>
              <a:rPr lang="de-DE" sz="1400" b="1" dirty="0" smtClean="0">
                <a:solidFill>
                  <a:srgbClr val="39368A"/>
                </a:solidFill>
              </a:rPr>
              <a:t> freigegeben</a:t>
            </a:r>
            <a:endParaRPr lang="de-DE" sz="1400" b="1" dirty="0">
              <a:solidFill>
                <a:srgbClr val="39368A"/>
              </a:solidFill>
            </a:endParaRPr>
          </a:p>
        </p:txBody>
      </p:sp>
      <p:cxnSp>
        <p:nvCxnSpPr>
          <p:cNvPr id="98" name="Gerade Verbindung 97"/>
          <p:cNvCxnSpPr/>
          <p:nvPr/>
        </p:nvCxnSpPr>
        <p:spPr>
          <a:xfrm flipV="1">
            <a:off x="5041900" y="3028950"/>
            <a:ext cx="361950" cy="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flipH="1" flipV="1">
            <a:off x="5044866" y="2574532"/>
            <a:ext cx="3384" cy="46076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flipH="1">
            <a:off x="3491882" y="3348038"/>
            <a:ext cx="3793" cy="44100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flipV="1">
            <a:off x="5677322" y="2564904"/>
            <a:ext cx="8472" cy="172819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a:xfrm flipH="1">
            <a:off x="1428750" y="2994162"/>
            <a:ext cx="1737" cy="51421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47" name="Grafik 46" descr="1977 Rheine letztes Dampf-BW Dampflok_Abschied-002 Stadtarchiv Rheine jpg.jpg"/>
          <p:cNvPicPr>
            <a:picLocks noChangeAspect="1"/>
          </p:cNvPicPr>
          <p:nvPr/>
        </p:nvPicPr>
        <p:blipFill>
          <a:blip r:embed="rId2" cstate="print"/>
          <a:stretch>
            <a:fillRect/>
          </a:stretch>
        </p:blipFill>
        <p:spPr>
          <a:xfrm>
            <a:off x="251520" y="3192558"/>
            <a:ext cx="1883158" cy="1343882"/>
          </a:xfrm>
          <a:prstGeom prst="rect">
            <a:avLst/>
          </a:prstGeom>
          <a:ln w="19050">
            <a:solidFill>
              <a:srgbClr val="C0B59D"/>
            </a:solidFill>
          </a:ln>
        </p:spPr>
      </p:pic>
      <p:cxnSp>
        <p:nvCxnSpPr>
          <p:cNvPr id="52" name="Gerade Verbindung 51"/>
          <p:cNvCxnSpPr/>
          <p:nvPr/>
        </p:nvCxnSpPr>
        <p:spPr>
          <a:xfrm flipH="1">
            <a:off x="3343275" y="3006725"/>
            <a:ext cx="9525" cy="157797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59" name="Eingekerbter Richtungspfeil 58"/>
          <p:cNvSpPr/>
          <p:nvPr/>
        </p:nvSpPr>
        <p:spPr>
          <a:xfrm>
            <a:off x="2411761" y="4581128"/>
            <a:ext cx="1872208" cy="165618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0" name="Textfeld 59"/>
          <p:cNvSpPr txBox="1"/>
          <p:nvPr/>
        </p:nvSpPr>
        <p:spPr>
          <a:xfrm rot="5400000">
            <a:off x="3134635" y="4407969"/>
            <a:ext cx="400110" cy="602413"/>
          </a:xfrm>
          <a:prstGeom prst="rect">
            <a:avLst/>
          </a:prstGeom>
          <a:noFill/>
        </p:spPr>
        <p:txBody>
          <a:bodyPr vert="vert270" wrap="square" rtlCol="0">
            <a:spAutoFit/>
          </a:bodyPr>
          <a:lstStyle/>
          <a:p>
            <a:pPr algn="ctr"/>
            <a:r>
              <a:rPr lang="de-DE" sz="1400" b="1" dirty="0" smtClean="0">
                <a:solidFill>
                  <a:srgbClr val="39368A"/>
                </a:solidFill>
              </a:rPr>
              <a:t>1984</a:t>
            </a:r>
            <a:endParaRPr lang="de-DE" sz="1400" b="1" dirty="0">
              <a:solidFill>
                <a:srgbClr val="39368A"/>
              </a:solidFill>
            </a:endParaRPr>
          </a:p>
        </p:txBody>
      </p:sp>
      <p:sp>
        <p:nvSpPr>
          <p:cNvPr id="62" name="Textfeld 61"/>
          <p:cNvSpPr txBox="1"/>
          <p:nvPr/>
        </p:nvSpPr>
        <p:spPr>
          <a:xfrm rot="5400000">
            <a:off x="3147809" y="3949025"/>
            <a:ext cx="400110" cy="1872207"/>
          </a:xfrm>
          <a:prstGeom prst="rect">
            <a:avLst/>
          </a:prstGeom>
          <a:noFill/>
        </p:spPr>
        <p:txBody>
          <a:bodyPr vert="vert270" wrap="square" rtlCol="0">
            <a:spAutoFit/>
          </a:bodyPr>
          <a:lstStyle/>
          <a:p>
            <a:pPr algn="ctr"/>
            <a:r>
              <a:rPr lang="de-DE" sz="1400" b="1" dirty="0" smtClean="0">
                <a:solidFill>
                  <a:srgbClr val="39368A"/>
                </a:solidFill>
              </a:rPr>
              <a:t>Emsdetten</a:t>
            </a:r>
            <a:endParaRPr lang="de-DE" sz="1400" b="1" dirty="0">
              <a:solidFill>
                <a:srgbClr val="39368A"/>
              </a:solidFill>
            </a:endParaRPr>
          </a:p>
        </p:txBody>
      </p:sp>
      <p:pic>
        <p:nvPicPr>
          <p:cNvPr id="63" name="Grafik 62" descr="2008_Emsdetten_Platzhalter_Schmitz.jpg"/>
          <p:cNvPicPr>
            <a:picLocks noChangeAspect="1"/>
          </p:cNvPicPr>
          <p:nvPr/>
        </p:nvPicPr>
        <p:blipFill>
          <a:blip r:embed="rId3" cstate="print"/>
          <a:stretch>
            <a:fillRect/>
          </a:stretch>
        </p:blipFill>
        <p:spPr>
          <a:xfrm>
            <a:off x="2411760" y="3212976"/>
            <a:ext cx="1869952" cy="1246634"/>
          </a:xfrm>
          <a:prstGeom prst="rect">
            <a:avLst/>
          </a:prstGeom>
          <a:ln w="19050">
            <a:solidFill>
              <a:srgbClr val="C0B59D"/>
            </a:solidFill>
          </a:ln>
        </p:spPr>
      </p:pic>
      <p:sp>
        <p:nvSpPr>
          <p:cNvPr id="65" name="Textfeld 64"/>
          <p:cNvSpPr txBox="1"/>
          <p:nvPr/>
        </p:nvSpPr>
        <p:spPr>
          <a:xfrm rot="5400000">
            <a:off x="2516868" y="4758243"/>
            <a:ext cx="1661993" cy="1872208"/>
          </a:xfrm>
          <a:prstGeom prst="rect">
            <a:avLst/>
          </a:prstGeom>
          <a:noFill/>
        </p:spPr>
        <p:txBody>
          <a:bodyPr vert="vert270" wrap="square" rtlCol="0">
            <a:spAutoFit/>
          </a:bodyPr>
          <a:lstStyle/>
          <a:p>
            <a:pPr algn="just"/>
            <a:r>
              <a:rPr lang="de-DE" sz="1200" dirty="0" smtClean="0">
                <a:solidFill>
                  <a:srgbClr val="3B3398"/>
                </a:solidFill>
              </a:rPr>
              <a:t>Das Brücken-Projekt Eisen-</a:t>
            </a:r>
            <a:r>
              <a:rPr lang="de-DE" sz="1200" dirty="0" err="1" smtClean="0">
                <a:solidFill>
                  <a:srgbClr val="3B3398"/>
                </a:solidFill>
              </a:rPr>
              <a:t>bahnüberführung</a:t>
            </a:r>
            <a:r>
              <a:rPr lang="de-DE" sz="1200" dirty="0" smtClean="0">
                <a:solidFill>
                  <a:srgbClr val="3B3398"/>
                </a:solidFill>
              </a:rPr>
              <a:t>  Elbers-</a:t>
            </a:r>
            <a:r>
              <a:rPr lang="de-DE" sz="1200" dirty="0" err="1" smtClean="0">
                <a:solidFill>
                  <a:srgbClr val="3B3398"/>
                </a:solidFill>
              </a:rPr>
              <a:t>straße</a:t>
            </a:r>
            <a:r>
              <a:rPr lang="de-DE" sz="1200" dirty="0" smtClean="0">
                <a:solidFill>
                  <a:srgbClr val="3B3398"/>
                </a:solidFill>
              </a:rPr>
              <a:t> wurde nach 1945 erneut im Jahr 1984 aufgegriffen und am 7. November 1986 fertig-gestellt.</a:t>
            </a:r>
          </a:p>
          <a:p>
            <a:pPr algn="just"/>
            <a:endParaRPr lang="de-DE" sz="1200" dirty="0" smtClean="0">
              <a:solidFill>
                <a:srgbClr val="3B3398"/>
              </a:solidFill>
            </a:endParaRPr>
          </a:p>
        </p:txBody>
      </p:sp>
      <p:cxnSp>
        <p:nvCxnSpPr>
          <p:cNvPr id="69" name="Gerade Verbindung 68"/>
          <p:cNvCxnSpPr/>
          <p:nvPr/>
        </p:nvCxnSpPr>
        <p:spPr>
          <a:xfrm>
            <a:off x="5396359" y="3015878"/>
            <a:ext cx="10666" cy="1610097"/>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5680091" y="3047708"/>
            <a:ext cx="908034" cy="29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flipV="1">
            <a:off x="6575425" y="3037979"/>
            <a:ext cx="2544" cy="125462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45" name="Grafik 44" descr="1977 Rheine Dampflok-Abschied 2 Stadtarchiv Rheine.jpg"/>
          <p:cNvPicPr>
            <a:picLocks noChangeAspect="1"/>
          </p:cNvPicPr>
          <p:nvPr/>
        </p:nvPicPr>
        <p:blipFill>
          <a:blip r:embed="rId4" cstate="print"/>
          <a:stretch>
            <a:fillRect/>
          </a:stretch>
        </p:blipFill>
        <p:spPr>
          <a:xfrm>
            <a:off x="4509217" y="3271934"/>
            <a:ext cx="1790975" cy="1237186"/>
          </a:xfrm>
          <a:prstGeom prst="rect">
            <a:avLst/>
          </a:prstGeom>
          <a:ln w="19050">
            <a:solidFill>
              <a:srgbClr val="C0B59D"/>
            </a:solidFill>
          </a:ln>
        </p:spPr>
      </p:pic>
      <p:sp>
        <p:nvSpPr>
          <p:cNvPr id="57" name="Textfeld 56"/>
          <p:cNvSpPr txBox="1"/>
          <p:nvPr/>
        </p:nvSpPr>
        <p:spPr>
          <a:xfrm rot="5400000">
            <a:off x="987568" y="4021033"/>
            <a:ext cx="400110" cy="1872207"/>
          </a:xfrm>
          <a:prstGeom prst="rect">
            <a:avLst/>
          </a:prstGeom>
          <a:noFill/>
        </p:spPr>
        <p:txBody>
          <a:bodyPr vert="vert270" wrap="square" rtlCol="0">
            <a:spAutoFit/>
          </a:bodyPr>
          <a:lstStyle/>
          <a:p>
            <a:pPr algn="ctr"/>
            <a:r>
              <a:rPr lang="de-DE" sz="1400" b="1" dirty="0" smtClean="0">
                <a:solidFill>
                  <a:srgbClr val="39368A"/>
                </a:solidFill>
              </a:rPr>
              <a:t>Rheine</a:t>
            </a:r>
            <a:endParaRPr lang="de-DE" sz="1400" b="1" dirty="0">
              <a:solidFill>
                <a:srgbClr val="39368A"/>
              </a:solidFill>
            </a:endParaRPr>
          </a:p>
        </p:txBody>
      </p:sp>
      <p:sp>
        <p:nvSpPr>
          <p:cNvPr id="58" name="Textfeld 57"/>
          <p:cNvSpPr txBox="1"/>
          <p:nvPr/>
        </p:nvSpPr>
        <p:spPr>
          <a:xfrm rot="5400000">
            <a:off x="1893827" y="4310545"/>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70" name="Textfeld 69"/>
          <p:cNvSpPr txBox="1"/>
          <p:nvPr/>
        </p:nvSpPr>
        <p:spPr>
          <a:xfrm rot="5400000">
            <a:off x="4039457" y="4228367"/>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75" name="Textfeld 74"/>
          <p:cNvSpPr txBox="1"/>
          <p:nvPr/>
        </p:nvSpPr>
        <p:spPr>
          <a:xfrm rot="5400000">
            <a:off x="6068382" y="4284500"/>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630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206388"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2" name="Textfeld 51"/>
          <p:cNvSpPr txBox="1"/>
          <p:nvPr/>
        </p:nvSpPr>
        <p:spPr>
          <a:xfrm>
            <a:off x="3822303"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4" name="Textfeld 53"/>
          <p:cNvSpPr txBox="1"/>
          <p:nvPr/>
        </p:nvSpPr>
        <p:spPr>
          <a:xfrm>
            <a:off x="449999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6" name="Textfeld 55"/>
          <p:cNvSpPr txBox="1"/>
          <p:nvPr/>
        </p:nvSpPr>
        <p:spPr>
          <a:xfrm>
            <a:off x="514806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8" name="Textfeld 57"/>
          <p:cNvSpPr txBox="1"/>
          <p:nvPr/>
        </p:nvSpPr>
        <p:spPr>
          <a:xfrm>
            <a:off x="5838527"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60" name="Textfeld 59"/>
          <p:cNvSpPr txBox="1"/>
          <p:nvPr/>
        </p:nvSpPr>
        <p:spPr>
          <a:xfrm>
            <a:off x="651621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2" name="Textfeld 61"/>
          <p:cNvSpPr txBox="1"/>
          <p:nvPr/>
        </p:nvSpPr>
        <p:spPr>
          <a:xfrm>
            <a:off x="788690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1990 bis 2000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7237457"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2000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7020272"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6877417"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1990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1820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1816 bis 1820</a:t>
            </a:r>
            <a:r>
              <a:rPr lang="de-DE" dirty="0" smtClean="0"/>
              <a:t/>
            </a:r>
            <a:br>
              <a:rPr lang="de-DE" dirty="0" smtClean="0"/>
            </a:br>
            <a:endParaRPr lang="de-DE" dirty="0"/>
          </a:p>
        </p:txBody>
      </p:sp>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1800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6156176"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6" name="Textfeld 35"/>
          <p:cNvSpPr txBox="1"/>
          <p:nvPr/>
        </p:nvSpPr>
        <p:spPr>
          <a:xfrm rot="5400000">
            <a:off x="5138486" y="337114"/>
            <a:ext cx="518091" cy="1517288"/>
          </a:xfrm>
          <a:prstGeom prst="rect">
            <a:avLst/>
          </a:prstGeom>
          <a:noFill/>
        </p:spPr>
        <p:txBody>
          <a:bodyPr vert="vert270" wrap="square" rtlCol="0">
            <a:spAutoFit/>
          </a:bodyPr>
          <a:lstStyle/>
          <a:p>
            <a:pPr>
              <a:lnSpc>
                <a:spcPts val="1300"/>
              </a:lnSpc>
            </a:pPr>
            <a:r>
              <a:rPr lang="de-DE" sz="1400" b="1" dirty="0" smtClean="0">
                <a:solidFill>
                  <a:srgbClr val="C0B59D"/>
                </a:solidFill>
              </a:rPr>
              <a:t>1813</a:t>
            </a:r>
            <a:r>
              <a:rPr lang="de-DE" sz="1400" dirty="0" smtClean="0">
                <a:solidFill>
                  <a:srgbClr val="C0B59D"/>
                </a:solidFill>
              </a:rPr>
              <a:t> Völker-</a:t>
            </a:r>
          </a:p>
          <a:p>
            <a:pPr>
              <a:lnSpc>
                <a:spcPts val="1300"/>
              </a:lnSpc>
            </a:pPr>
            <a:r>
              <a:rPr lang="de-DE" sz="1400" dirty="0" err="1" smtClean="0">
                <a:solidFill>
                  <a:srgbClr val="C0B59D"/>
                </a:solidFill>
              </a:rPr>
              <a:t>schlacht</a:t>
            </a:r>
            <a:r>
              <a:rPr lang="de-DE" sz="1400" dirty="0" smtClean="0">
                <a:solidFill>
                  <a:srgbClr val="C0B59D"/>
                </a:solidFill>
              </a:rPr>
              <a:t> bei Leipzig</a:t>
            </a:r>
            <a:endParaRPr lang="de-DE" sz="1400" dirty="0">
              <a:solidFill>
                <a:srgbClr val="C0B59D"/>
              </a:solidFill>
            </a:endParaRPr>
          </a:p>
        </p:txBody>
      </p:sp>
      <p:sp>
        <p:nvSpPr>
          <p:cNvPr id="64" name="Eingekerbter Richtungspfeil 63"/>
          <p:cNvSpPr/>
          <p:nvPr/>
        </p:nvSpPr>
        <p:spPr>
          <a:xfrm>
            <a:off x="251520" y="4221088"/>
            <a:ext cx="1872208" cy="1944218"/>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6" name="Textfeld 65"/>
          <p:cNvSpPr txBox="1"/>
          <p:nvPr/>
        </p:nvSpPr>
        <p:spPr>
          <a:xfrm rot="5400000">
            <a:off x="131387" y="4244971"/>
            <a:ext cx="2092881" cy="1891800"/>
          </a:xfrm>
          <a:prstGeom prst="rect">
            <a:avLst/>
          </a:prstGeom>
          <a:noFill/>
        </p:spPr>
        <p:txBody>
          <a:bodyPr vert="vert270" wrap="square" rtlCol="0">
            <a:spAutoFit/>
          </a:bodyPr>
          <a:lstStyle/>
          <a:p>
            <a:pPr algn="ctr"/>
            <a:r>
              <a:rPr lang="de-DE" sz="1400" b="1" dirty="0" smtClean="0">
                <a:solidFill>
                  <a:srgbClr val="39368A"/>
                </a:solidFill>
              </a:rPr>
              <a:t>1816</a:t>
            </a:r>
          </a:p>
          <a:p>
            <a:pPr algn="ctr"/>
            <a:r>
              <a:rPr lang="de-DE" sz="1400" b="1" dirty="0" smtClean="0">
                <a:solidFill>
                  <a:srgbClr val="39368A"/>
                </a:solidFill>
              </a:rPr>
              <a:t>Bildung der Landkreise</a:t>
            </a:r>
          </a:p>
          <a:p>
            <a:pPr algn="just"/>
            <a:r>
              <a:rPr lang="de-DE" sz="1200" dirty="0" smtClean="0">
                <a:solidFill>
                  <a:srgbClr val="3B3398"/>
                </a:solidFill>
              </a:rPr>
              <a:t>Einrichtung des Landkreis Steinfurt. Die Restgrafschaft </a:t>
            </a:r>
            <a:r>
              <a:rPr lang="de-DE" sz="1200" dirty="0" err="1" smtClean="0">
                <a:solidFill>
                  <a:srgbClr val="3B3398"/>
                </a:solidFill>
              </a:rPr>
              <a:t>Tecklenburg</a:t>
            </a:r>
            <a:r>
              <a:rPr lang="de-DE" sz="1200" dirty="0" smtClean="0">
                <a:solidFill>
                  <a:srgbClr val="3B3398"/>
                </a:solidFill>
              </a:rPr>
              <a:t> und </a:t>
            </a:r>
            <a:r>
              <a:rPr lang="de-DE" sz="1200" dirty="0" err="1" smtClean="0">
                <a:solidFill>
                  <a:srgbClr val="3B3398"/>
                </a:solidFill>
              </a:rPr>
              <a:t>Obergraf-schaft</a:t>
            </a:r>
            <a:r>
              <a:rPr lang="de-DE" sz="1200" dirty="0" smtClean="0">
                <a:solidFill>
                  <a:srgbClr val="3B3398"/>
                </a:solidFill>
              </a:rPr>
              <a:t> Lingen mit Amt </a:t>
            </a:r>
            <a:r>
              <a:rPr lang="de-DE" sz="1200" dirty="0" err="1" smtClean="0">
                <a:solidFill>
                  <a:srgbClr val="3B3398"/>
                </a:solidFill>
              </a:rPr>
              <a:t>Be-vergern</a:t>
            </a:r>
            <a:r>
              <a:rPr lang="de-DE" sz="1200" dirty="0" smtClean="0">
                <a:solidFill>
                  <a:srgbClr val="3B3398"/>
                </a:solidFill>
              </a:rPr>
              <a:t> (</a:t>
            </a:r>
            <a:r>
              <a:rPr lang="de-DE" sz="1200" dirty="0" err="1" smtClean="0">
                <a:solidFill>
                  <a:srgbClr val="3B3398"/>
                </a:solidFill>
              </a:rPr>
              <a:t>Ladbergen</a:t>
            </a:r>
            <a:r>
              <a:rPr lang="de-DE" sz="1200" dirty="0" smtClean="0">
                <a:solidFill>
                  <a:srgbClr val="3B3398"/>
                </a:solidFill>
              </a:rPr>
              <a:t> bis 1832 zu Münster, Lienen bis 1857 zu Warendorf) bilden den Landkreis </a:t>
            </a:r>
            <a:r>
              <a:rPr lang="de-DE" sz="1200" dirty="0" err="1" smtClean="0">
                <a:solidFill>
                  <a:srgbClr val="3B3398"/>
                </a:solidFill>
              </a:rPr>
              <a:t>Tecklenburg</a:t>
            </a:r>
            <a:r>
              <a:rPr lang="de-DE" sz="1200" dirty="0" smtClean="0">
                <a:solidFill>
                  <a:srgbClr val="3B3398"/>
                </a:solidFill>
              </a:rPr>
              <a:t>.</a:t>
            </a:r>
          </a:p>
        </p:txBody>
      </p:sp>
      <p:cxnSp>
        <p:nvCxnSpPr>
          <p:cNvPr id="115" name="Gerade Verbindung 114"/>
          <p:cNvCxnSpPr/>
          <p:nvPr/>
        </p:nvCxnSpPr>
        <p:spPr>
          <a:xfrm>
            <a:off x="1174750" y="2924175"/>
            <a:ext cx="4657725" cy="635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6" name="Gerade Verbindung 115"/>
          <p:cNvCxnSpPr/>
          <p:nvPr/>
        </p:nvCxnSpPr>
        <p:spPr>
          <a:xfrm flipV="1">
            <a:off x="1156431" y="2996952"/>
            <a:ext cx="31193" cy="21602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flipH="1" flipV="1">
            <a:off x="5830153" y="2658684"/>
            <a:ext cx="2322" cy="48774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2287338" y="4797151"/>
            <a:ext cx="1800200" cy="1368153"/>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49" name="Textfeld 148"/>
          <p:cNvSpPr txBox="1"/>
          <p:nvPr/>
        </p:nvSpPr>
        <p:spPr>
          <a:xfrm rot="5400000">
            <a:off x="2416751" y="4558993"/>
            <a:ext cx="1538883" cy="1836896"/>
          </a:xfrm>
          <a:prstGeom prst="rect">
            <a:avLst/>
          </a:prstGeom>
          <a:noFill/>
        </p:spPr>
        <p:txBody>
          <a:bodyPr vert="vert270" wrap="square" rtlCol="0">
            <a:spAutoFit/>
          </a:bodyPr>
          <a:lstStyle/>
          <a:p>
            <a:pPr algn="ctr"/>
            <a:r>
              <a:rPr lang="de-DE" sz="1400" b="1" dirty="0" smtClean="0">
                <a:solidFill>
                  <a:srgbClr val="3B3398"/>
                </a:solidFill>
              </a:rPr>
              <a:t>1816</a:t>
            </a:r>
          </a:p>
          <a:p>
            <a:pPr algn="ctr"/>
            <a:r>
              <a:rPr lang="de-DE" sz="1400" b="1" dirty="0" smtClean="0">
                <a:solidFill>
                  <a:srgbClr val="39368A"/>
                </a:solidFill>
              </a:rPr>
              <a:t>Erster Landrat Mauve</a:t>
            </a:r>
          </a:p>
          <a:p>
            <a:pPr algn="just"/>
            <a:r>
              <a:rPr lang="de-DE" sz="1200" dirty="0" smtClean="0">
                <a:solidFill>
                  <a:srgbClr val="3B3398"/>
                </a:solidFill>
              </a:rPr>
              <a:t>Ibbenbüren wird 1816               (bis 1821) erste Kreisstadt des Landkreises </a:t>
            </a:r>
            <a:r>
              <a:rPr lang="de-DE" sz="1200" dirty="0" err="1" smtClean="0">
                <a:solidFill>
                  <a:srgbClr val="3B3398"/>
                </a:solidFill>
              </a:rPr>
              <a:t>Tecklen-burg</a:t>
            </a:r>
            <a:r>
              <a:rPr lang="de-DE" sz="1200" dirty="0" smtClean="0">
                <a:solidFill>
                  <a:srgbClr val="3B3398"/>
                </a:solidFill>
              </a:rPr>
              <a:t>. Landrat wird Carl Friedrich Mauve.</a:t>
            </a:r>
            <a:endParaRPr lang="de-DE" sz="1200" dirty="0">
              <a:solidFill>
                <a:srgbClr val="3B3398"/>
              </a:solidFill>
            </a:endParaRPr>
          </a:p>
        </p:txBody>
      </p:sp>
      <p:cxnSp>
        <p:nvCxnSpPr>
          <p:cNvPr id="150" name="Gerade Verbindung 149"/>
          <p:cNvCxnSpPr/>
          <p:nvPr/>
        </p:nvCxnSpPr>
        <p:spPr>
          <a:xfrm flipV="1">
            <a:off x="3203848" y="4653136"/>
            <a:ext cx="0" cy="14401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5724128" y="243982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 name="Gerade Verbindung 34"/>
          <p:cNvCxnSpPr>
            <a:endCxn id="33" idx="4"/>
          </p:cNvCxnSpPr>
          <p:nvPr/>
        </p:nvCxnSpPr>
        <p:spPr>
          <a:xfrm flipH="1" flipV="1">
            <a:off x="6264188" y="2658080"/>
            <a:ext cx="3262" cy="70742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a:off x="3200400" y="3133725"/>
            <a:ext cx="2645519" cy="724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flipV="1">
            <a:off x="5436096" y="3356993"/>
            <a:ext cx="0" cy="21602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H="1">
            <a:off x="6228184" y="3355975"/>
            <a:ext cx="601241" cy="1017"/>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2" name="Textfeld 61"/>
          <p:cNvSpPr txBox="1"/>
          <p:nvPr/>
        </p:nvSpPr>
        <p:spPr>
          <a:xfrm rot="5400000">
            <a:off x="5876995" y="971878"/>
            <a:ext cx="851515" cy="1589296"/>
          </a:xfrm>
          <a:prstGeom prst="rect">
            <a:avLst/>
          </a:prstGeom>
          <a:noFill/>
        </p:spPr>
        <p:txBody>
          <a:bodyPr vert="vert270" wrap="square" rtlCol="0">
            <a:spAutoFit/>
          </a:bodyPr>
          <a:lstStyle/>
          <a:p>
            <a:pPr>
              <a:lnSpc>
                <a:spcPts val="1300"/>
              </a:lnSpc>
            </a:pPr>
            <a:r>
              <a:rPr lang="de-DE" sz="1400" b="1" dirty="0" smtClean="0">
                <a:solidFill>
                  <a:srgbClr val="C0B59D"/>
                </a:solidFill>
              </a:rPr>
              <a:t>1815</a:t>
            </a:r>
            <a:r>
              <a:rPr lang="de-DE" sz="1400" dirty="0" smtClean="0">
                <a:solidFill>
                  <a:srgbClr val="C0B59D"/>
                </a:solidFill>
              </a:rPr>
              <a:t> Wiener </a:t>
            </a:r>
          </a:p>
          <a:p>
            <a:pPr>
              <a:lnSpc>
                <a:spcPts val="1300"/>
              </a:lnSpc>
            </a:pPr>
            <a:r>
              <a:rPr lang="de-DE" sz="1400" dirty="0" smtClean="0">
                <a:solidFill>
                  <a:srgbClr val="C0B59D"/>
                </a:solidFill>
              </a:rPr>
              <a:t>Kongress; </a:t>
            </a:r>
            <a:r>
              <a:rPr lang="de-DE" sz="1400" dirty="0" err="1" smtClean="0">
                <a:solidFill>
                  <a:srgbClr val="C0B59D"/>
                </a:solidFill>
              </a:rPr>
              <a:t>Gründ</a:t>
            </a:r>
            <a:r>
              <a:rPr lang="de-DE" sz="1400" dirty="0" smtClean="0">
                <a:solidFill>
                  <a:srgbClr val="C0B59D"/>
                </a:solidFill>
              </a:rPr>
              <a:t>-</a:t>
            </a:r>
          </a:p>
          <a:p>
            <a:pPr>
              <a:lnSpc>
                <a:spcPts val="1300"/>
              </a:lnSpc>
            </a:pPr>
            <a:r>
              <a:rPr lang="de-DE" sz="1400" dirty="0" err="1" smtClean="0">
                <a:solidFill>
                  <a:srgbClr val="C0B59D"/>
                </a:solidFill>
              </a:rPr>
              <a:t>ung</a:t>
            </a:r>
            <a:r>
              <a:rPr lang="de-DE" sz="1400" dirty="0" smtClean="0">
                <a:solidFill>
                  <a:srgbClr val="C0B59D"/>
                </a:solidFill>
              </a:rPr>
              <a:t> des deutschen</a:t>
            </a:r>
          </a:p>
          <a:p>
            <a:pPr>
              <a:lnSpc>
                <a:spcPts val="1300"/>
              </a:lnSpc>
            </a:pPr>
            <a:r>
              <a:rPr lang="de-DE" sz="1400" dirty="0" smtClean="0">
                <a:solidFill>
                  <a:srgbClr val="C0B59D"/>
                </a:solidFill>
              </a:rPr>
              <a:t>Bundes</a:t>
            </a:r>
            <a:endParaRPr lang="de-DE" sz="1400" dirty="0">
              <a:solidFill>
                <a:srgbClr val="C0B59D"/>
              </a:solidFill>
            </a:endParaRPr>
          </a:p>
        </p:txBody>
      </p:sp>
      <p:sp>
        <p:nvSpPr>
          <p:cNvPr id="65" name="Textfeld 64"/>
          <p:cNvSpPr txBox="1"/>
          <p:nvPr/>
        </p:nvSpPr>
        <p:spPr>
          <a:xfrm rot="5400000">
            <a:off x="6725222" y="339674"/>
            <a:ext cx="518091" cy="1512168"/>
          </a:xfrm>
          <a:prstGeom prst="rect">
            <a:avLst/>
          </a:prstGeom>
          <a:noFill/>
        </p:spPr>
        <p:txBody>
          <a:bodyPr vert="vert270" wrap="square" rtlCol="0">
            <a:spAutoFit/>
          </a:bodyPr>
          <a:lstStyle/>
          <a:p>
            <a:pPr>
              <a:lnSpc>
                <a:spcPts val="1300"/>
              </a:lnSpc>
            </a:pPr>
            <a:r>
              <a:rPr lang="de-DE" sz="1400" b="1" dirty="0" smtClean="0">
                <a:solidFill>
                  <a:srgbClr val="C0B59D"/>
                </a:solidFill>
              </a:rPr>
              <a:t>1817</a:t>
            </a:r>
            <a:r>
              <a:rPr lang="de-DE" sz="1400" dirty="0" smtClean="0">
                <a:solidFill>
                  <a:srgbClr val="C0B59D"/>
                </a:solidFill>
              </a:rPr>
              <a:t> Wartburg-</a:t>
            </a:r>
          </a:p>
          <a:p>
            <a:pPr>
              <a:lnSpc>
                <a:spcPts val="1300"/>
              </a:lnSpc>
            </a:pPr>
            <a:r>
              <a:rPr lang="de-DE" sz="1400" dirty="0" smtClean="0">
                <a:solidFill>
                  <a:srgbClr val="C0B59D"/>
                </a:solidFill>
              </a:rPr>
              <a:t>fest</a:t>
            </a:r>
            <a:endParaRPr lang="de-DE" sz="1400" dirty="0">
              <a:solidFill>
                <a:srgbClr val="C0B59D"/>
              </a:solidFill>
            </a:endParaRPr>
          </a:p>
        </p:txBody>
      </p:sp>
      <p:sp>
        <p:nvSpPr>
          <p:cNvPr id="69" name="Textfeld 68"/>
          <p:cNvSpPr txBox="1"/>
          <p:nvPr/>
        </p:nvSpPr>
        <p:spPr>
          <a:xfrm rot="5400000">
            <a:off x="3451419" y="1093198"/>
            <a:ext cx="518091" cy="1445280"/>
          </a:xfrm>
          <a:prstGeom prst="rect">
            <a:avLst/>
          </a:prstGeom>
          <a:noFill/>
        </p:spPr>
        <p:txBody>
          <a:bodyPr vert="vert270" wrap="square" rtlCol="0">
            <a:spAutoFit/>
          </a:bodyPr>
          <a:lstStyle/>
          <a:p>
            <a:pPr>
              <a:lnSpc>
                <a:spcPts val="1300"/>
              </a:lnSpc>
            </a:pPr>
            <a:r>
              <a:rPr lang="de-DE" sz="1400" b="1" dirty="0" smtClean="0">
                <a:solidFill>
                  <a:srgbClr val="C0B59D"/>
                </a:solidFill>
              </a:rPr>
              <a:t>1806</a:t>
            </a:r>
            <a:r>
              <a:rPr lang="de-DE" sz="1400" dirty="0" smtClean="0">
                <a:solidFill>
                  <a:srgbClr val="C0B59D"/>
                </a:solidFill>
              </a:rPr>
              <a:t> Ende des </a:t>
            </a:r>
          </a:p>
          <a:p>
            <a:pPr>
              <a:lnSpc>
                <a:spcPts val="1300"/>
              </a:lnSpc>
            </a:pPr>
            <a:r>
              <a:rPr lang="de-DE" sz="1400" dirty="0" smtClean="0">
                <a:solidFill>
                  <a:srgbClr val="C0B59D"/>
                </a:solidFill>
              </a:rPr>
              <a:t>Heil. Röm. Reiches</a:t>
            </a:r>
            <a:endParaRPr lang="de-DE" sz="1400" dirty="0">
              <a:solidFill>
                <a:srgbClr val="C0B59D"/>
              </a:solidFill>
            </a:endParaRPr>
          </a:p>
        </p:txBody>
      </p: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1810</a:t>
            </a:r>
            <a:endParaRPr lang="de-DE" sz="2400" b="1" dirty="0">
              <a:solidFill>
                <a:srgbClr val="3B3398"/>
              </a:solidFill>
            </a:endParaRPr>
          </a:p>
        </p:txBody>
      </p:sp>
      <p:sp>
        <p:nvSpPr>
          <p:cNvPr id="72" name="Textfeld 71"/>
          <p:cNvSpPr txBox="1"/>
          <p:nvPr/>
        </p:nvSpPr>
        <p:spPr>
          <a:xfrm rot="5400000">
            <a:off x="2714870" y="456474"/>
            <a:ext cx="684803" cy="1445280"/>
          </a:xfrm>
          <a:prstGeom prst="rect">
            <a:avLst/>
          </a:prstGeom>
          <a:noFill/>
        </p:spPr>
        <p:txBody>
          <a:bodyPr vert="vert270" wrap="square" rtlCol="0">
            <a:spAutoFit/>
          </a:bodyPr>
          <a:lstStyle/>
          <a:p>
            <a:pPr marL="342900" indent="-342900">
              <a:lnSpc>
                <a:spcPts val="1300"/>
              </a:lnSpc>
            </a:pPr>
            <a:r>
              <a:rPr lang="de-DE" sz="1400" b="1" dirty="0" smtClean="0">
                <a:solidFill>
                  <a:srgbClr val="C0B59D"/>
                </a:solidFill>
              </a:rPr>
              <a:t>1804</a:t>
            </a:r>
            <a:r>
              <a:rPr lang="de-DE" sz="1400" dirty="0" smtClean="0">
                <a:solidFill>
                  <a:srgbClr val="C0B59D"/>
                </a:solidFill>
              </a:rPr>
              <a:t> Napoleon </a:t>
            </a:r>
          </a:p>
          <a:p>
            <a:pPr marL="342900" indent="-342900">
              <a:lnSpc>
                <a:spcPts val="1300"/>
              </a:lnSpc>
            </a:pPr>
            <a:r>
              <a:rPr lang="de-DE" sz="1400" dirty="0" smtClean="0">
                <a:solidFill>
                  <a:srgbClr val="C0B59D"/>
                </a:solidFill>
              </a:rPr>
              <a:t>krönt sich selbst</a:t>
            </a:r>
          </a:p>
          <a:p>
            <a:pPr marL="342900" indent="-342900">
              <a:lnSpc>
                <a:spcPts val="1300"/>
              </a:lnSpc>
            </a:pPr>
            <a:r>
              <a:rPr lang="de-DE" sz="1400" dirty="0" smtClean="0">
                <a:solidFill>
                  <a:srgbClr val="C0B59D"/>
                </a:solidFill>
              </a:rPr>
              <a:t> zum Kaiser</a:t>
            </a:r>
            <a:endParaRPr lang="de-DE" sz="1400" dirty="0">
              <a:solidFill>
                <a:srgbClr val="C0B59D"/>
              </a:solidFill>
            </a:endParaRPr>
          </a:p>
        </p:txBody>
      </p:sp>
      <p:cxnSp>
        <p:nvCxnSpPr>
          <p:cNvPr id="76" name="Gerade Verbindung 75"/>
          <p:cNvCxnSpPr/>
          <p:nvPr/>
        </p:nvCxnSpPr>
        <p:spPr>
          <a:xfrm>
            <a:off x="5436096" y="3356992"/>
            <a:ext cx="792088"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pic>
        <p:nvPicPr>
          <p:cNvPr id="1026" name="Picture 2"/>
          <p:cNvPicPr>
            <a:picLocks noChangeAspect="1" noChangeArrowheads="1"/>
          </p:cNvPicPr>
          <p:nvPr/>
        </p:nvPicPr>
        <p:blipFill>
          <a:blip r:embed="rId2" cstate="print"/>
          <a:srcRect t="7435" r="18245" b="33333"/>
          <a:stretch>
            <a:fillRect/>
          </a:stretch>
        </p:blipFill>
        <p:spPr bwMode="auto">
          <a:xfrm>
            <a:off x="251521" y="3022352"/>
            <a:ext cx="988093" cy="1141200"/>
          </a:xfrm>
          <a:prstGeom prst="rect">
            <a:avLst/>
          </a:prstGeom>
          <a:noFill/>
          <a:ln w="9525">
            <a:noFill/>
            <a:miter lim="800000"/>
            <a:headEnd/>
            <a:tailEnd/>
          </a:ln>
        </p:spPr>
      </p:pic>
      <p:cxnSp>
        <p:nvCxnSpPr>
          <p:cNvPr id="73" name="Gerade Verbindung 72"/>
          <p:cNvCxnSpPr/>
          <p:nvPr/>
        </p:nvCxnSpPr>
        <p:spPr>
          <a:xfrm>
            <a:off x="1187624" y="2924944"/>
            <a:ext cx="0" cy="7200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8" name="Textfeld 77"/>
          <p:cNvSpPr txBox="1"/>
          <p:nvPr/>
        </p:nvSpPr>
        <p:spPr>
          <a:xfrm rot="5400000">
            <a:off x="4648999" y="3352002"/>
            <a:ext cx="1538883" cy="1836896"/>
          </a:xfrm>
          <a:prstGeom prst="rect">
            <a:avLst/>
          </a:prstGeom>
          <a:noFill/>
        </p:spPr>
        <p:txBody>
          <a:bodyPr vert="vert270" wrap="square" rtlCol="0">
            <a:spAutoFit/>
          </a:bodyPr>
          <a:lstStyle/>
          <a:p>
            <a:pPr algn="ctr"/>
            <a:r>
              <a:rPr lang="de-DE" sz="1400" b="1" dirty="0" smtClean="0">
                <a:solidFill>
                  <a:srgbClr val="3B3398"/>
                </a:solidFill>
              </a:rPr>
              <a:t>1818</a:t>
            </a:r>
          </a:p>
          <a:p>
            <a:pPr algn="ctr"/>
            <a:r>
              <a:rPr lang="de-DE" sz="1400" b="1" dirty="0" smtClean="0">
                <a:solidFill>
                  <a:srgbClr val="39368A"/>
                </a:solidFill>
              </a:rPr>
              <a:t>Amt </a:t>
            </a:r>
            <a:r>
              <a:rPr lang="de-DE" sz="1400" b="1" dirty="0" err="1" smtClean="0">
                <a:solidFill>
                  <a:srgbClr val="39368A"/>
                </a:solidFill>
              </a:rPr>
              <a:t>Tecklenburg</a:t>
            </a:r>
            <a:endParaRPr lang="de-DE" sz="1400" b="1" dirty="0" smtClean="0">
              <a:solidFill>
                <a:srgbClr val="39368A"/>
              </a:solidFill>
            </a:endParaRPr>
          </a:p>
          <a:p>
            <a:pPr algn="just"/>
            <a:r>
              <a:rPr lang="de-DE" sz="1200" dirty="0" err="1" smtClean="0">
                <a:solidFill>
                  <a:srgbClr val="3B3398"/>
                </a:solidFill>
              </a:rPr>
              <a:t>Tecklenburg</a:t>
            </a:r>
            <a:r>
              <a:rPr lang="de-DE" sz="1200" dirty="0" smtClean="0">
                <a:solidFill>
                  <a:srgbClr val="3B3398"/>
                </a:solidFill>
              </a:rPr>
              <a:t>, </a:t>
            </a:r>
            <a:r>
              <a:rPr lang="de-DE" sz="1200" dirty="0" err="1" smtClean="0">
                <a:solidFill>
                  <a:srgbClr val="3B3398"/>
                </a:solidFill>
              </a:rPr>
              <a:t>Leeden</a:t>
            </a:r>
            <a:r>
              <a:rPr lang="de-DE" sz="1200" dirty="0" smtClean="0">
                <a:solidFill>
                  <a:srgbClr val="3B3398"/>
                </a:solidFill>
              </a:rPr>
              <a:t> und </a:t>
            </a:r>
            <a:r>
              <a:rPr lang="de-DE" sz="1200" dirty="0" err="1" smtClean="0">
                <a:solidFill>
                  <a:srgbClr val="3B3398"/>
                </a:solidFill>
              </a:rPr>
              <a:t>Ledde</a:t>
            </a:r>
            <a:r>
              <a:rPr lang="de-DE" sz="1200" dirty="0" smtClean="0">
                <a:solidFill>
                  <a:srgbClr val="3B3398"/>
                </a:solidFill>
              </a:rPr>
              <a:t> werden zum Amt </a:t>
            </a:r>
            <a:r>
              <a:rPr lang="de-DE" sz="1200" dirty="0" err="1" smtClean="0">
                <a:solidFill>
                  <a:srgbClr val="3B3398"/>
                </a:solidFill>
              </a:rPr>
              <a:t>Tecklenburg</a:t>
            </a:r>
            <a:r>
              <a:rPr lang="de-DE" sz="1200" dirty="0" smtClean="0">
                <a:solidFill>
                  <a:srgbClr val="3B3398"/>
                </a:solidFill>
              </a:rPr>
              <a:t>, das </a:t>
            </a:r>
            <a:r>
              <a:rPr lang="de-DE" sz="1200" dirty="0" err="1" smtClean="0">
                <a:solidFill>
                  <a:srgbClr val="3B3398"/>
                </a:solidFill>
              </a:rPr>
              <a:t>Kreisge-richt</a:t>
            </a:r>
            <a:r>
              <a:rPr lang="de-DE" sz="1200" dirty="0" smtClean="0">
                <a:solidFill>
                  <a:srgbClr val="3B3398"/>
                </a:solidFill>
              </a:rPr>
              <a:t> kommt ebenso nach </a:t>
            </a:r>
            <a:r>
              <a:rPr lang="de-DE" sz="1200" dirty="0" err="1" smtClean="0">
                <a:solidFill>
                  <a:srgbClr val="3B3398"/>
                </a:solidFill>
              </a:rPr>
              <a:t>Tecklenburg</a:t>
            </a:r>
            <a:r>
              <a:rPr lang="de-DE" sz="1200" dirty="0" smtClean="0">
                <a:solidFill>
                  <a:srgbClr val="3B3398"/>
                </a:solidFill>
              </a:rPr>
              <a:t>.</a:t>
            </a:r>
          </a:p>
        </p:txBody>
      </p:sp>
      <p:sp>
        <p:nvSpPr>
          <p:cNvPr id="79" name="Eingekerbter Richtungspfeil 78"/>
          <p:cNvSpPr/>
          <p:nvPr/>
        </p:nvSpPr>
        <p:spPr>
          <a:xfrm>
            <a:off x="4510152" y="3593336"/>
            <a:ext cx="1800200" cy="1368153"/>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0" name="Textfeld 79"/>
          <p:cNvSpPr txBox="1"/>
          <p:nvPr/>
        </p:nvSpPr>
        <p:spPr>
          <a:xfrm rot="5400000">
            <a:off x="6452482" y="4058638"/>
            <a:ext cx="2277547" cy="1882368"/>
          </a:xfrm>
          <a:prstGeom prst="rect">
            <a:avLst/>
          </a:prstGeom>
          <a:noFill/>
        </p:spPr>
        <p:txBody>
          <a:bodyPr vert="vert270" wrap="square" rtlCol="0">
            <a:spAutoFit/>
          </a:bodyPr>
          <a:lstStyle/>
          <a:p>
            <a:pPr algn="ctr"/>
            <a:r>
              <a:rPr lang="de-DE" sz="1400" b="1" dirty="0" smtClean="0">
                <a:solidFill>
                  <a:srgbClr val="3B3398"/>
                </a:solidFill>
              </a:rPr>
              <a:t>1818</a:t>
            </a:r>
          </a:p>
          <a:p>
            <a:pPr algn="ctr"/>
            <a:r>
              <a:rPr lang="de-DE" sz="1400" b="1" dirty="0" smtClean="0">
                <a:solidFill>
                  <a:srgbClr val="39368A"/>
                </a:solidFill>
              </a:rPr>
              <a:t>Hauptzollamt in Rheine</a:t>
            </a:r>
          </a:p>
          <a:p>
            <a:pPr algn="just"/>
            <a:r>
              <a:rPr lang="de-DE" sz="1200" dirty="0" smtClean="0">
                <a:solidFill>
                  <a:srgbClr val="3B3398"/>
                </a:solidFill>
              </a:rPr>
              <a:t>Von der Regierung in </a:t>
            </a:r>
            <a:r>
              <a:rPr lang="de-DE" sz="1200" dirty="0" err="1" smtClean="0">
                <a:solidFill>
                  <a:srgbClr val="3B3398"/>
                </a:solidFill>
              </a:rPr>
              <a:t>Mün-ster</a:t>
            </a:r>
            <a:r>
              <a:rPr lang="de-DE" sz="1200" dirty="0" smtClean="0">
                <a:solidFill>
                  <a:srgbClr val="3B3398"/>
                </a:solidFill>
              </a:rPr>
              <a:t> wird in Rheine ein Hauptzollamt eingerichtet. Es ist zuständig für die Erhebung aller Verbrauchs-steuern und Zölle an der Grenze zum Königreich Hannover und zu den Niederlanden.</a:t>
            </a:r>
          </a:p>
        </p:txBody>
      </p:sp>
      <p:sp>
        <p:nvSpPr>
          <p:cNvPr id="81" name="Eingekerbter Richtungspfeil 80"/>
          <p:cNvSpPr/>
          <p:nvPr/>
        </p:nvSpPr>
        <p:spPr>
          <a:xfrm>
            <a:off x="6660232" y="3957440"/>
            <a:ext cx="1872208" cy="208823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pic>
        <p:nvPicPr>
          <p:cNvPr id="41" name="Grafik 40" descr="Carl-Philipp_Mauve.jpg"/>
          <p:cNvPicPr>
            <a:picLocks noChangeAspect="1"/>
          </p:cNvPicPr>
          <p:nvPr/>
        </p:nvPicPr>
        <p:blipFill>
          <a:blip r:embed="rId3" cstate="print"/>
          <a:srcRect b="5656"/>
          <a:stretch>
            <a:fillRect/>
          </a:stretch>
        </p:blipFill>
        <p:spPr>
          <a:xfrm>
            <a:off x="6836132" y="2924944"/>
            <a:ext cx="1522406" cy="977640"/>
          </a:xfrm>
          <a:prstGeom prst="rect">
            <a:avLst/>
          </a:prstGeom>
          <a:ln w="19050">
            <a:solidFill>
              <a:srgbClr val="C0B59D"/>
            </a:solidFill>
          </a:ln>
        </p:spPr>
      </p:pic>
      <p:cxnSp>
        <p:nvCxnSpPr>
          <p:cNvPr id="48" name="Gerade Verbindung 47"/>
          <p:cNvCxnSpPr/>
          <p:nvPr/>
        </p:nvCxnSpPr>
        <p:spPr>
          <a:xfrm>
            <a:off x="3203848" y="3140968"/>
            <a:ext cx="1315" cy="33803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a:off x="1187624" y="4149080"/>
            <a:ext cx="0" cy="7200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67" name="Grafik 66" descr="Carl-Philipp_Mauve.jpg"/>
          <p:cNvPicPr>
            <a:picLocks noChangeAspect="1"/>
          </p:cNvPicPr>
          <p:nvPr/>
        </p:nvPicPr>
        <p:blipFill>
          <a:blip r:embed="rId4" cstate="print"/>
          <a:srcRect l="11551" t="6837" r="14284" b="30483"/>
          <a:stretch>
            <a:fillRect/>
          </a:stretch>
        </p:blipFill>
        <p:spPr>
          <a:xfrm>
            <a:off x="251520" y="2996952"/>
            <a:ext cx="1872208" cy="1154441"/>
          </a:xfrm>
          <a:prstGeom prst="rect">
            <a:avLst/>
          </a:prstGeom>
          <a:ln w="19050">
            <a:solidFill>
              <a:srgbClr val="C0B59D"/>
            </a:solidFill>
          </a:ln>
        </p:spPr>
      </p:pic>
      <p:cxnSp>
        <p:nvCxnSpPr>
          <p:cNvPr id="56" name="Gerade Verbindung 55"/>
          <p:cNvCxnSpPr>
            <a:stCxn id="41" idx="2"/>
            <a:endCxn id="81" idx="0"/>
          </p:cNvCxnSpPr>
          <p:nvPr/>
        </p:nvCxnSpPr>
        <p:spPr>
          <a:xfrm flipH="1">
            <a:off x="7596336" y="3902584"/>
            <a:ext cx="999" cy="5485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44" name="Textfeld 43"/>
          <p:cNvSpPr txBox="1"/>
          <p:nvPr/>
        </p:nvSpPr>
        <p:spPr>
          <a:xfrm rot="5400000">
            <a:off x="1873442" y="3909651"/>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46" name="Textfeld 45"/>
          <p:cNvSpPr txBox="1"/>
          <p:nvPr/>
        </p:nvSpPr>
        <p:spPr>
          <a:xfrm rot="5400000">
            <a:off x="8108988" y="3664828"/>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pic>
        <p:nvPicPr>
          <p:cNvPr id="49" name="Grafik 48" descr="1816 Ibbenbüren Landrat Carl Philipp Mauve Kreisarchiv.jpg"/>
          <p:cNvPicPr>
            <a:picLocks noChangeAspect="1"/>
          </p:cNvPicPr>
          <p:nvPr/>
        </p:nvPicPr>
        <p:blipFill>
          <a:blip r:embed="rId5" cstate="print"/>
          <a:srcRect l="5924" t="1539" r="5924" b="1539"/>
          <a:stretch>
            <a:fillRect/>
          </a:stretch>
        </p:blipFill>
        <p:spPr>
          <a:xfrm>
            <a:off x="2731077" y="3212976"/>
            <a:ext cx="954107" cy="1526570"/>
          </a:xfrm>
          <a:prstGeom prst="rect">
            <a:avLst/>
          </a:prstGeom>
          <a:ln w="19050">
            <a:solidFill>
              <a:srgbClr val="C0B59D"/>
            </a:solidFill>
          </a:ln>
        </p:spPr>
      </p:pic>
      <p:sp>
        <p:nvSpPr>
          <p:cNvPr id="45" name="Textfeld 44"/>
          <p:cNvSpPr txBox="1"/>
          <p:nvPr/>
        </p:nvSpPr>
        <p:spPr>
          <a:xfrm rot="5400000">
            <a:off x="3411428" y="3075572"/>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feld 82"/>
          <p:cNvSpPr txBox="1"/>
          <p:nvPr/>
        </p:nvSpPr>
        <p:spPr>
          <a:xfrm rot="5400000">
            <a:off x="1060158" y="2509446"/>
            <a:ext cx="830997" cy="1872207"/>
          </a:xfrm>
          <a:prstGeom prst="rect">
            <a:avLst/>
          </a:prstGeom>
          <a:noFill/>
        </p:spPr>
        <p:txBody>
          <a:bodyPr vert="vert270" wrap="square" rtlCol="0">
            <a:spAutoFit/>
          </a:bodyPr>
          <a:lstStyle/>
          <a:p>
            <a:pPr algn="ctr"/>
            <a:r>
              <a:rPr lang="de-DE" sz="1400" b="1" dirty="0" smtClean="0">
                <a:solidFill>
                  <a:srgbClr val="39368A"/>
                </a:solidFill>
              </a:rPr>
              <a:t>Freigabe der Strecke </a:t>
            </a:r>
            <a:r>
              <a:rPr lang="de-DE" sz="1400" b="1" dirty="0" err="1" smtClean="0">
                <a:solidFill>
                  <a:srgbClr val="39368A"/>
                </a:solidFill>
              </a:rPr>
              <a:t>Schüttorf</a:t>
            </a:r>
            <a:r>
              <a:rPr lang="de-DE" sz="1400" b="1" dirty="0" smtClean="0">
                <a:solidFill>
                  <a:srgbClr val="39368A"/>
                </a:solidFill>
              </a:rPr>
              <a:t>-Rheine-Nord der A30</a:t>
            </a:r>
            <a:endParaRPr lang="de-DE" sz="1400" b="1" dirty="0">
              <a:solidFill>
                <a:srgbClr val="39368A"/>
              </a:solidFill>
            </a:endParaRPr>
          </a:p>
        </p:txBody>
      </p:sp>
      <p:sp>
        <p:nvSpPr>
          <p:cNvPr id="44" name="Textfeld 43"/>
          <p:cNvSpPr txBox="1"/>
          <p:nvPr/>
        </p:nvSpPr>
        <p:spPr>
          <a:xfrm rot="5400000">
            <a:off x="1000743" y="3759897"/>
            <a:ext cx="400110" cy="602413"/>
          </a:xfrm>
          <a:prstGeom prst="rect">
            <a:avLst/>
          </a:prstGeom>
          <a:noFill/>
        </p:spPr>
        <p:txBody>
          <a:bodyPr vert="vert270" wrap="square" rtlCol="0">
            <a:spAutoFit/>
          </a:bodyPr>
          <a:lstStyle/>
          <a:p>
            <a:pPr algn="ctr"/>
            <a:r>
              <a:rPr lang="de-DE" sz="1400" b="1" dirty="0" smtClean="0">
                <a:solidFill>
                  <a:srgbClr val="39368A"/>
                </a:solidFill>
              </a:rPr>
              <a:t>1990</a:t>
            </a:r>
            <a:endParaRPr lang="de-DE" sz="1400" b="1" dirty="0">
              <a:solidFill>
                <a:srgbClr val="39368A"/>
              </a:solidFill>
            </a:endParaRPr>
          </a:p>
        </p:txBody>
      </p:sp>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2000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1990 bis 2000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1990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1979712"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316604" y="3933056"/>
            <a:ext cx="1872208" cy="86409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115" name="Gerade Verbindung 114"/>
          <p:cNvCxnSpPr/>
          <p:nvPr/>
        </p:nvCxnSpPr>
        <p:spPr>
          <a:xfrm>
            <a:off x="346450" y="2885188"/>
            <a:ext cx="1749050" cy="329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316602" y="5013177"/>
            <a:ext cx="1868363" cy="110110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0" name="Ellipse 29"/>
          <p:cNvSpPr/>
          <p:nvPr/>
        </p:nvSpPr>
        <p:spPr>
          <a:xfrm>
            <a:off x="2483768" y="243982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1995</a:t>
            </a:r>
            <a:endParaRPr lang="de-DE" sz="2400" b="1" dirty="0">
              <a:solidFill>
                <a:srgbClr val="3B3398"/>
              </a:solidFill>
            </a:endParaRPr>
          </a:p>
        </p:txBody>
      </p:sp>
      <p:cxnSp>
        <p:nvCxnSpPr>
          <p:cNvPr id="76" name="Gerade Verbindung 75"/>
          <p:cNvCxnSpPr/>
          <p:nvPr/>
        </p:nvCxnSpPr>
        <p:spPr>
          <a:xfrm>
            <a:off x="5457825" y="3064669"/>
            <a:ext cx="1269206"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a:stCxn id="148" idx="0"/>
          </p:cNvCxnSpPr>
          <p:nvPr/>
        </p:nvCxnSpPr>
        <p:spPr>
          <a:xfrm flipV="1">
            <a:off x="1250784" y="4802981"/>
            <a:ext cx="1754" cy="21019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flipV="1">
            <a:off x="2088356" y="2616853"/>
            <a:ext cx="19" cy="27636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flipH="1">
            <a:off x="2590800" y="2560142"/>
            <a:ext cx="695" cy="80694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3939006" y="347734"/>
            <a:ext cx="684803" cy="1589296"/>
          </a:xfrm>
          <a:prstGeom prst="rect">
            <a:avLst/>
          </a:prstGeom>
          <a:noFill/>
        </p:spPr>
        <p:txBody>
          <a:bodyPr vert="vert270" wrap="square" rtlCol="0">
            <a:spAutoFit/>
          </a:bodyPr>
          <a:lstStyle/>
          <a:p>
            <a:pPr>
              <a:lnSpc>
                <a:spcPts val="1300"/>
              </a:lnSpc>
            </a:pPr>
            <a:r>
              <a:rPr lang="de-DE" sz="1400" b="1" dirty="0" smtClean="0">
                <a:solidFill>
                  <a:srgbClr val="C0B59D"/>
                </a:solidFill>
              </a:rPr>
              <a:t>1993</a:t>
            </a:r>
            <a:r>
              <a:rPr lang="de-DE" sz="1400" dirty="0" smtClean="0">
                <a:solidFill>
                  <a:srgbClr val="C0B59D"/>
                </a:solidFill>
              </a:rPr>
              <a:t> Erster </a:t>
            </a:r>
          </a:p>
          <a:p>
            <a:pPr>
              <a:lnSpc>
                <a:spcPts val="1300"/>
              </a:lnSpc>
            </a:pPr>
            <a:r>
              <a:rPr lang="de-DE" sz="1400" dirty="0" smtClean="0">
                <a:solidFill>
                  <a:srgbClr val="C0B59D"/>
                </a:solidFill>
              </a:rPr>
              <a:t>Terroranschlag auf </a:t>
            </a:r>
          </a:p>
          <a:p>
            <a:pPr>
              <a:lnSpc>
                <a:spcPts val="1300"/>
              </a:lnSpc>
            </a:pPr>
            <a:r>
              <a:rPr lang="de-DE" sz="1400" dirty="0" smtClean="0">
                <a:solidFill>
                  <a:srgbClr val="C0B59D"/>
                </a:solidFill>
              </a:rPr>
              <a:t>World Trade Center</a:t>
            </a:r>
          </a:p>
        </p:txBody>
      </p:sp>
      <p:sp>
        <p:nvSpPr>
          <p:cNvPr id="46" name="Textfeld 45"/>
          <p:cNvSpPr txBox="1"/>
          <p:nvPr/>
        </p:nvSpPr>
        <p:spPr>
          <a:xfrm rot="5400000">
            <a:off x="1019883" y="4840017"/>
            <a:ext cx="400110" cy="602413"/>
          </a:xfrm>
          <a:prstGeom prst="rect">
            <a:avLst/>
          </a:prstGeom>
          <a:noFill/>
        </p:spPr>
        <p:txBody>
          <a:bodyPr vert="vert270" wrap="square" rtlCol="0">
            <a:spAutoFit/>
          </a:bodyPr>
          <a:lstStyle/>
          <a:p>
            <a:pPr algn="ctr"/>
            <a:r>
              <a:rPr lang="de-DE" sz="1400" b="1" dirty="0" smtClean="0">
                <a:solidFill>
                  <a:srgbClr val="39368A"/>
                </a:solidFill>
              </a:rPr>
              <a:t>1990</a:t>
            </a:r>
            <a:endParaRPr lang="de-DE" sz="1400" b="1" dirty="0">
              <a:solidFill>
                <a:srgbClr val="39368A"/>
              </a:solidFill>
            </a:endParaRPr>
          </a:p>
        </p:txBody>
      </p:sp>
      <p:sp>
        <p:nvSpPr>
          <p:cNvPr id="55" name="Eingekerbter Richtungspfeil 54"/>
          <p:cNvSpPr/>
          <p:nvPr/>
        </p:nvSpPr>
        <p:spPr>
          <a:xfrm>
            <a:off x="539552" y="2924944"/>
            <a:ext cx="1872208" cy="86409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6" name="Textfeld 55"/>
          <p:cNvSpPr txBox="1"/>
          <p:nvPr/>
        </p:nvSpPr>
        <p:spPr>
          <a:xfrm rot="5400000">
            <a:off x="1255501" y="2751785"/>
            <a:ext cx="400110" cy="602413"/>
          </a:xfrm>
          <a:prstGeom prst="rect">
            <a:avLst/>
          </a:prstGeom>
          <a:noFill/>
        </p:spPr>
        <p:txBody>
          <a:bodyPr vert="vert270" wrap="square" rtlCol="0">
            <a:spAutoFit/>
          </a:bodyPr>
          <a:lstStyle/>
          <a:p>
            <a:pPr algn="ctr"/>
            <a:r>
              <a:rPr lang="de-DE" sz="1400" b="1" dirty="0" smtClean="0">
                <a:solidFill>
                  <a:srgbClr val="39368A"/>
                </a:solidFill>
              </a:rPr>
              <a:t>1991</a:t>
            </a:r>
            <a:endParaRPr lang="de-DE" sz="1400" b="1" dirty="0">
              <a:solidFill>
                <a:srgbClr val="39368A"/>
              </a:solidFill>
            </a:endParaRPr>
          </a:p>
        </p:txBody>
      </p:sp>
      <p:sp>
        <p:nvSpPr>
          <p:cNvPr id="60" name="Textfeld 59"/>
          <p:cNvSpPr txBox="1"/>
          <p:nvPr/>
        </p:nvSpPr>
        <p:spPr>
          <a:xfrm rot="5400000">
            <a:off x="7679375" y="3800073"/>
            <a:ext cx="553998" cy="1872208"/>
          </a:xfrm>
          <a:prstGeom prst="rect">
            <a:avLst/>
          </a:prstGeom>
          <a:noFill/>
        </p:spPr>
        <p:txBody>
          <a:bodyPr vert="vert270" wrap="square" rtlCol="0">
            <a:spAutoFit/>
          </a:bodyPr>
          <a:lstStyle/>
          <a:p>
            <a:pPr algn="just"/>
            <a:r>
              <a:rPr lang="de-DE" sz="1200" dirty="0" err="1" smtClean="0">
                <a:solidFill>
                  <a:srgbClr val="3B3398"/>
                </a:solidFill>
              </a:rPr>
              <a:t>Tecklenburg</a:t>
            </a:r>
            <a:r>
              <a:rPr lang="de-DE" sz="1200" dirty="0" smtClean="0">
                <a:solidFill>
                  <a:srgbClr val="3B3398"/>
                </a:solidFill>
              </a:rPr>
              <a:t> erhält </a:t>
            </a:r>
            <a:r>
              <a:rPr lang="de-DE" sz="1200" dirty="0" err="1" smtClean="0">
                <a:solidFill>
                  <a:srgbClr val="3B3398"/>
                </a:solidFill>
              </a:rPr>
              <a:t>Anerken-nung</a:t>
            </a:r>
            <a:r>
              <a:rPr lang="de-DE" sz="1200" dirty="0" smtClean="0">
                <a:solidFill>
                  <a:srgbClr val="3B3398"/>
                </a:solidFill>
              </a:rPr>
              <a:t> als Kneipp-Kurort.</a:t>
            </a:r>
          </a:p>
        </p:txBody>
      </p:sp>
      <p:sp>
        <p:nvSpPr>
          <p:cNvPr id="62" name="Eingekerbter Richtungspfeil 61"/>
          <p:cNvSpPr/>
          <p:nvPr/>
        </p:nvSpPr>
        <p:spPr>
          <a:xfrm>
            <a:off x="7020272" y="4102913"/>
            <a:ext cx="1872208" cy="88442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3" name="Textfeld 62"/>
          <p:cNvSpPr txBox="1"/>
          <p:nvPr/>
        </p:nvSpPr>
        <p:spPr>
          <a:xfrm rot="5400000">
            <a:off x="7769496" y="3950079"/>
            <a:ext cx="400110" cy="602413"/>
          </a:xfrm>
          <a:prstGeom prst="rect">
            <a:avLst/>
          </a:prstGeom>
          <a:noFill/>
        </p:spPr>
        <p:txBody>
          <a:bodyPr vert="vert270" wrap="square" rtlCol="0">
            <a:spAutoFit/>
          </a:bodyPr>
          <a:lstStyle/>
          <a:p>
            <a:pPr algn="ctr"/>
            <a:r>
              <a:rPr lang="de-DE" sz="1400" b="1" dirty="0" smtClean="0">
                <a:solidFill>
                  <a:srgbClr val="39368A"/>
                </a:solidFill>
              </a:rPr>
              <a:t>1999</a:t>
            </a:r>
            <a:endParaRPr lang="de-DE" sz="1400" b="1" dirty="0">
              <a:solidFill>
                <a:srgbClr val="39368A"/>
              </a:solidFill>
            </a:endParaRPr>
          </a:p>
        </p:txBody>
      </p:sp>
      <p:sp>
        <p:nvSpPr>
          <p:cNvPr id="66" name="Eingekerbter Richtungspfeil 65"/>
          <p:cNvSpPr/>
          <p:nvPr/>
        </p:nvSpPr>
        <p:spPr>
          <a:xfrm>
            <a:off x="6876256" y="5157192"/>
            <a:ext cx="1872208" cy="86409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7" name="Textfeld 66"/>
          <p:cNvSpPr txBox="1"/>
          <p:nvPr/>
        </p:nvSpPr>
        <p:spPr>
          <a:xfrm rot="5400000">
            <a:off x="7599130" y="4984033"/>
            <a:ext cx="400110" cy="602413"/>
          </a:xfrm>
          <a:prstGeom prst="rect">
            <a:avLst/>
          </a:prstGeom>
          <a:noFill/>
        </p:spPr>
        <p:txBody>
          <a:bodyPr vert="vert270" wrap="square" rtlCol="0">
            <a:spAutoFit/>
          </a:bodyPr>
          <a:lstStyle/>
          <a:p>
            <a:pPr algn="ctr"/>
            <a:r>
              <a:rPr lang="de-DE" sz="1400" b="1" dirty="0" smtClean="0">
                <a:solidFill>
                  <a:srgbClr val="39368A"/>
                </a:solidFill>
              </a:rPr>
              <a:t>1997</a:t>
            </a:r>
            <a:endParaRPr lang="de-DE" sz="1400" b="1" dirty="0">
              <a:solidFill>
                <a:srgbClr val="39368A"/>
              </a:solidFill>
            </a:endParaRPr>
          </a:p>
        </p:txBody>
      </p:sp>
      <p:sp>
        <p:nvSpPr>
          <p:cNvPr id="72" name="Ellipse 71"/>
          <p:cNvSpPr/>
          <p:nvPr/>
        </p:nvSpPr>
        <p:spPr>
          <a:xfrm>
            <a:off x="5364088"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p:cNvSpPr/>
          <p:nvPr/>
        </p:nvSpPr>
        <p:spPr>
          <a:xfrm>
            <a:off x="6660232"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7" name="Gerade Verbindung 116"/>
          <p:cNvCxnSpPr/>
          <p:nvPr/>
        </p:nvCxnSpPr>
        <p:spPr>
          <a:xfrm flipV="1">
            <a:off x="6753225" y="3498574"/>
            <a:ext cx="618770" cy="243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rot="5400000">
            <a:off x="1958786" y="527754"/>
            <a:ext cx="684803" cy="1229256"/>
          </a:xfrm>
          <a:prstGeom prst="rect">
            <a:avLst/>
          </a:prstGeom>
          <a:noFill/>
        </p:spPr>
        <p:txBody>
          <a:bodyPr vert="vert270" wrap="square" rtlCol="0">
            <a:spAutoFit/>
          </a:bodyPr>
          <a:lstStyle/>
          <a:p>
            <a:pPr>
              <a:lnSpc>
                <a:spcPts val="1300"/>
              </a:lnSpc>
            </a:pPr>
            <a:r>
              <a:rPr lang="de-DE" sz="1400" b="1" dirty="0" smtClean="0">
                <a:solidFill>
                  <a:srgbClr val="C0B59D"/>
                </a:solidFill>
              </a:rPr>
              <a:t>1990</a:t>
            </a:r>
            <a:r>
              <a:rPr lang="de-DE" sz="1400" dirty="0" smtClean="0">
                <a:solidFill>
                  <a:srgbClr val="C0B59D"/>
                </a:solidFill>
              </a:rPr>
              <a:t> Wieder-</a:t>
            </a:r>
          </a:p>
          <a:p>
            <a:pPr>
              <a:lnSpc>
                <a:spcPts val="1300"/>
              </a:lnSpc>
            </a:pPr>
            <a:r>
              <a:rPr lang="de-DE" sz="1400" dirty="0" err="1" smtClean="0">
                <a:solidFill>
                  <a:srgbClr val="C0B59D"/>
                </a:solidFill>
              </a:rPr>
              <a:t>vereinigung</a:t>
            </a:r>
            <a:r>
              <a:rPr lang="de-DE" sz="1400" dirty="0" smtClean="0">
                <a:solidFill>
                  <a:srgbClr val="C0B59D"/>
                </a:solidFill>
              </a:rPr>
              <a:t> </a:t>
            </a:r>
          </a:p>
          <a:p>
            <a:pPr>
              <a:lnSpc>
                <a:spcPts val="1300"/>
              </a:lnSpc>
            </a:pPr>
            <a:r>
              <a:rPr lang="de-DE" sz="1400" dirty="0" smtClean="0">
                <a:solidFill>
                  <a:srgbClr val="C0B59D"/>
                </a:solidFill>
              </a:rPr>
              <a:t>Deutschlands</a:t>
            </a:r>
          </a:p>
        </p:txBody>
      </p:sp>
      <p:sp>
        <p:nvSpPr>
          <p:cNvPr id="79" name="Textfeld 78"/>
          <p:cNvSpPr txBox="1"/>
          <p:nvPr/>
        </p:nvSpPr>
        <p:spPr>
          <a:xfrm rot="5400000">
            <a:off x="2335295" y="1115166"/>
            <a:ext cx="518091" cy="1229256"/>
          </a:xfrm>
          <a:prstGeom prst="rect">
            <a:avLst/>
          </a:prstGeom>
          <a:noFill/>
        </p:spPr>
        <p:txBody>
          <a:bodyPr vert="vert270" wrap="square" rtlCol="0">
            <a:spAutoFit/>
          </a:bodyPr>
          <a:lstStyle/>
          <a:p>
            <a:pPr>
              <a:lnSpc>
                <a:spcPts val="1300"/>
              </a:lnSpc>
            </a:pPr>
            <a:r>
              <a:rPr lang="de-DE" sz="1400" b="1" dirty="0" smtClean="0">
                <a:solidFill>
                  <a:srgbClr val="C0B59D"/>
                </a:solidFill>
              </a:rPr>
              <a:t>1991</a:t>
            </a:r>
            <a:r>
              <a:rPr lang="de-DE" sz="1400" dirty="0" smtClean="0">
                <a:solidFill>
                  <a:srgbClr val="C0B59D"/>
                </a:solidFill>
              </a:rPr>
              <a:t> Zweiter </a:t>
            </a:r>
          </a:p>
          <a:p>
            <a:pPr>
              <a:lnSpc>
                <a:spcPts val="1300"/>
              </a:lnSpc>
            </a:pPr>
            <a:r>
              <a:rPr lang="de-DE" sz="1400" dirty="0" smtClean="0">
                <a:solidFill>
                  <a:srgbClr val="C0B59D"/>
                </a:solidFill>
              </a:rPr>
              <a:t>Golfkrieg</a:t>
            </a:r>
          </a:p>
        </p:txBody>
      </p:sp>
      <p:sp>
        <p:nvSpPr>
          <p:cNvPr id="81" name="Textfeld 80"/>
          <p:cNvSpPr txBox="1"/>
          <p:nvPr/>
        </p:nvSpPr>
        <p:spPr>
          <a:xfrm rot="5400000">
            <a:off x="3232234" y="1081122"/>
            <a:ext cx="1018227" cy="1517288"/>
          </a:xfrm>
          <a:prstGeom prst="rect">
            <a:avLst/>
          </a:prstGeom>
          <a:noFill/>
        </p:spPr>
        <p:txBody>
          <a:bodyPr vert="vert270" wrap="square" rtlCol="0">
            <a:spAutoFit/>
          </a:bodyPr>
          <a:lstStyle/>
          <a:p>
            <a:pPr>
              <a:lnSpc>
                <a:spcPts val="1300"/>
              </a:lnSpc>
            </a:pPr>
            <a:r>
              <a:rPr lang="de-DE" sz="1400" b="1" dirty="0" smtClean="0">
                <a:solidFill>
                  <a:srgbClr val="C0B59D"/>
                </a:solidFill>
              </a:rPr>
              <a:t>1992</a:t>
            </a:r>
            <a:r>
              <a:rPr lang="de-DE" sz="1400" dirty="0" smtClean="0">
                <a:solidFill>
                  <a:srgbClr val="C0B59D"/>
                </a:solidFill>
              </a:rPr>
              <a:t> Vertrag von </a:t>
            </a:r>
          </a:p>
          <a:p>
            <a:pPr>
              <a:lnSpc>
                <a:spcPts val="1300"/>
              </a:lnSpc>
            </a:pPr>
            <a:r>
              <a:rPr lang="de-DE" sz="1400" dirty="0" smtClean="0">
                <a:solidFill>
                  <a:srgbClr val="C0B59D"/>
                </a:solidFill>
              </a:rPr>
              <a:t>Maastricht wird </a:t>
            </a:r>
          </a:p>
          <a:p>
            <a:pPr>
              <a:lnSpc>
                <a:spcPts val="1300"/>
              </a:lnSpc>
            </a:pPr>
            <a:r>
              <a:rPr lang="de-DE" sz="1400" dirty="0" smtClean="0">
                <a:solidFill>
                  <a:srgbClr val="C0B59D"/>
                </a:solidFill>
              </a:rPr>
              <a:t>unterzeichnet; Bill </a:t>
            </a:r>
          </a:p>
          <a:p>
            <a:pPr>
              <a:lnSpc>
                <a:spcPts val="1300"/>
              </a:lnSpc>
            </a:pPr>
            <a:r>
              <a:rPr lang="de-DE" sz="1400" dirty="0" smtClean="0">
                <a:solidFill>
                  <a:srgbClr val="C0B59D"/>
                </a:solidFill>
              </a:rPr>
              <a:t>Clinton Präsident </a:t>
            </a:r>
          </a:p>
          <a:p>
            <a:pPr>
              <a:lnSpc>
                <a:spcPts val="1300"/>
              </a:lnSpc>
            </a:pPr>
            <a:r>
              <a:rPr lang="de-DE" sz="1400" dirty="0" smtClean="0">
                <a:solidFill>
                  <a:srgbClr val="C0B59D"/>
                </a:solidFill>
              </a:rPr>
              <a:t>der USA</a:t>
            </a:r>
          </a:p>
        </p:txBody>
      </p:sp>
      <p:sp>
        <p:nvSpPr>
          <p:cNvPr id="77" name="Textfeld 76"/>
          <p:cNvSpPr txBox="1"/>
          <p:nvPr/>
        </p:nvSpPr>
        <p:spPr>
          <a:xfrm rot="5400000">
            <a:off x="6140371" y="764704"/>
            <a:ext cx="684803" cy="1517288"/>
          </a:xfrm>
          <a:prstGeom prst="rect">
            <a:avLst/>
          </a:prstGeom>
          <a:noFill/>
        </p:spPr>
        <p:txBody>
          <a:bodyPr vert="vert270" wrap="square" rtlCol="0">
            <a:spAutoFit/>
          </a:bodyPr>
          <a:lstStyle/>
          <a:p>
            <a:pPr>
              <a:lnSpc>
                <a:spcPts val="1300"/>
              </a:lnSpc>
            </a:pPr>
            <a:r>
              <a:rPr lang="de-DE" sz="1400" b="1" dirty="0" smtClean="0">
                <a:solidFill>
                  <a:srgbClr val="C0B59D"/>
                </a:solidFill>
              </a:rPr>
              <a:t>1998</a:t>
            </a:r>
            <a:r>
              <a:rPr lang="de-DE" sz="1400" dirty="0" smtClean="0">
                <a:solidFill>
                  <a:srgbClr val="C0B59D"/>
                </a:solidFill>
              </a:rPr>
              <a:t> Gerhard </a:t>
            </a:r>
          </a:p>
          <a:p>
            <a:pPr>
              <a:lnSpc>
                <a:spcPts val="1300"/>
              </a:lnSpc>
            </a:pPr>
            <a:r>
              <a:rPr lang="de-DE" sz="1400" dirty="0" smtClean="0">
                <a:solidFill>
                  <a:srgbClr val="C0B59D"/>
                </a:solidFill>
              </a:rPr>
              <a:t>Schröder wird </a:t>
            </a:r>
          </a:p>
          <a:p>
            <a:pPr>
              <a:lnSpc>
                <a:spcPts val="1300"/>
              </a:lnSpc>
            </a:pPr>
            <a:r>
              <a:rPr lang="de-DE" sz="1400" dirty="0" smtClean="0">
                <a:solidFill>
                  <a:srgbClr val="C0B59D"/>
                </a:solidFill>
              </a:rPr>
              <a:t>Bundeskanzler</a:t>
            </a:r>
          </a:p>
        </p:txBody>
      </p:sp>
      <p:sp>
        <p:nvSpPr>
          <p:cNvPr id="78" name="Textfeld 77"/>
          <p:cNvSpPr txBox="1"/>
          <p:nvPr/>
        </p:nvSpPr>
        <p:spPr>
          <a:xfrm rot="5400000">
            <a:off x="837208" y="3517558"/>
            <a:ext cx="830997" cy="1872207"/>
          </a:xfrm>
          <a:prstGeom prst="rect">
            <a:avLst/>
          </a:prstGeom>
          <a:noFill/>
        </p:spPr>
        <p:txBody>
          <a:bodyPr vert="vert270" wrap="square" rtlCol="0">
            <a:spAutoFit/>
          </a:bodyPr>
          <a:lstStyle/>
          <a:p>
            <a:pPr algn="ctr"/>
            <a:r>
              <a:rPr lang="de-DE" sz="1400" b="1" dirty="0" smtClean="0">
                <a:solidFill>
                  <a:srgbClr val="39368A"/>
                </a:solidFill>
              </a:rPr>
              <a:t>Schließung des Schifferkinderheims in </a:t>
            </a:r>
            <a:r>
              <a:rPr lang="de-DE" sz="1400" b="1" dirty="0" err="1" smtClean="0">
                <a:solidFill>
                  <a:srgbClr val="39368A"/>
                </a:solidFill>
              </a:rPr>
              <a:t>Hörstel</a:t>
            </a:r>
            <a:endParaRPr lang="de-DE" sz="1400" b="1" dirty="0">
              <a:solidFill>
                <a:srgbClr val="39368A"/>
              </a:solidFill>
            </a:endParaRPr>
          </a:p>
        </p:txBody>
      </p:sp>
      <p:sp>
        <p:nvSpPr>
          <p:cNvPr id="82" name="Textfeld 81"/>
          <p:cNvSpPr txBox="1"/>
          <p:nvPr/>
        </p:nvSpPr>
        <p:spPr>
          <a:xfrm rot="5400000">
            <a:off x="693483" y="4741984"/>
            <a:ext cx="1046440" cy="1800200"/>
          </a:xfrm>
          <a:prstGeom prst="rect">
            <a:avLst/>
          </a:prstGeom>
          <a:noFill/>
        </p:spPr>
        <p:txBody>
          <a:bodyPr vert="vert270" wrap="square" rtlCol="0">
            <a:spAutoFit/>
          </a:bodyPr>
          <a:lstStyle/>
          <a:p>
            <a:pPr algn="ctr"/>
            <a:r>
              <a:rPr lang="de-DE" sz="1400" b="1" dirty="0" smtClean="0">
                <a:solidFill>
                  <a:srgbClr val="39368A"/>
                </a:solidFill>
              </a:rPr>
              <a:t>Freigabe der Autobahnstrecke A 31 Gronau/</a:t>
            </a:r>
            <a:r>
              <a:rPr lang="de-DE" sz="1400" b="1" dirty="0" err="1" smtClean="0">
                <a:solidFill>
                  <a:srgbClr val="39368A"/>
                </a:solidFill>
              </a:rPr>
              <a:t>Ochtrup</a:t>
            </a:r>
            <a:r>
              <a:rPr lang="de-DE" sz="1400" b="1" dirty="0" smtClean="0">
                <a:solidFill>
                  <a:srgbClr val="39368A"/>
                </a:solidFill>
              </a:rPr>
              <a:t>-AS </a:t>
            </a:r>
            <a:r>
              <a:rPr lang="de-DE" sz="1400" b="1" dirty="0" err="1" smtClean="0">
                <a:solidFill>
                  <a:srgbClr val="39368A"/>
                </a:solidFill>
              </a:rPr>
              <a:t>Heek</a:t>
            </a:r>
            <a:endParaRPr lang="de-DE" sz="1400" b="1" dirty="0">
              <a:solidFill>
                <a:srgbClr val="39368A"/>
              </a:solidFill>
            </a:endParaRPr>
          </a:p>
        </p:txBody>
      </p:sp>
      <p:sp>
        <p:nvSpPr>
          <p:cNvPr id="84" name="Textfeld 83"/>
          <p:cNvSpPr txBox="1"/>
          <p:nvPr/>
        </p:nvSpPr>
        <p:spPr>
          <a:xfrm rot="5400000">
            <a:off x="7396861" y="4741694"/>
            <a:ext cx="830997" cy="1872207"/>
          </a:xfrm>
          <a:prstGeom prst="rect">
            <a:avLst/>
          </a:prstGeom>
          <a:noFill/>
        </p:spPr>
        <p:txBody>
          <a:bodyPr vert="vert270" wrap="square" rtlCol="0">
            <a:spAutoFit/>
          </a:bodyPr>
          <a:lstStyle/>
          <a:p>
            <a:pPr algn="ctr"/>
            <a:r>
              <a:rPr lang="de-DE" sz="1400" b="1" dirty="0" smtClean="0">
                <a:solidFill>
                  <a:srgbClr val="39368A"/>
                </a:solidFill>
              </a:rPr>
              <a:t>Mehr als eine Million Fluggäste in diesem Jahr auf dem FMO</a:t>
            </a:r>
            <a:endParaRPr lang="de-DE" sz="1400" b="1" dirty="0">
              <a:solidFill>
                <a:srgbClr val="39368A"/>
              </a:solidFill>
            </a:endParaRPr>
          </a:p>
        </p:txBody>
      </p:sp>
      <p:sp>
        <p:nvSpPr>
          <p:cNvPr id="89" name="Textfeld 88"/>
          <p:cNvSpPr txBox="1"/>
          <p:nvPr/>
        </p:nvSpPr>
        <p:spPr>
          <a:xfrm rot="5400000">
            <a:off x="7756319" y="3470810"/>
            <a:ext cx="400110" cy="1872207"/>
          </a:xfrm>
          <a:prstGeom prst="rect">
            <a:avLst/>
          </a:prstGeom>
          <a:noFill/>
        </p:spPr>
        <p:txBody>
          <a:bodyPr vert="vert270" wrap="square" rtlCol="0">
            <a:spAutoFit/>
          </a:bodyPr>
          <a:lstStyle/>
          <a:p>
            <a:pPr algn="ctr"/>
            <a:r>
              <a:rPr lang="de-DE" sz="1400" b="1" dirty="0" smtClean="0">
                <a:solidFill>
                  <a:srgbClr val="39368A"/>
                </a:solidFill>
              </a:rPr>
              <a:t>Kneipp-Kurort</a:t>
            </a:r>
            <a:endParaRPr lang="de-DE" sz="1400" b="1" dirty="0">
              <a:solidFill>
                <a:srgbClr val="39368A"/>
              </a:solidFill>
            </a:endParaRPr>
          </a:p>
        </p:txBody>
      </p:sp>
      <p:cxnSp>
        <p:nvCxnSpPr>
          <p:cNvPr id="121" name="Gerade Verbindung 120"/>
          <p:cNvCxnSpPr/>
          <p:nvPr/>
        </p:nvCxnSpPr>
        <p:spPr>
          <a:xfrm flipH="1" flipV="1">
            <a:off x="3543848" y="3781425"/>
            <a:ext cx="992" cy="14796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4" name="Gerade Verbindung 123"/>
          <p:cNvCxnSpPr/>
          <p:nvPr/>
        </p:nvCxnSpPr>
        <p:spPr>
          <a:xfrm flipH="1">
            <a:off x="5469731" y="2562324"/>
            <a:ext cx="2" cy="50472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6" name="Gerade Verbindung 125"/>
          <p:cNvCxnSpPr/>
          <p:nvPr/>
        </p:nvCxnSpPr>
        <p:spPr>
          <a:xfrm flipV="1">
            <a:off x="6707493" y="3057525"/>
            <a:ext cx="7502" cy="2400477"/>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33" name="Gerade Verbindung 132"/>
          <p:cNvCxnSpPr/>
          <p:nvPr/>
        </p:nvCxnSpPr>
        <p:spPr>
          <a:xfrm flipH="1" flipV="1">
            <a:off x="6763220" y="2551620"/>
            <a:ext cx="1068" cy="96399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48" name="Eingekerbter Richtungspfeil 47"/>
          <p:cNvSpPr/>
          <p:nvPr/>
        </p:nvSpPr>
        <p:spPr>
          <a:xfrm>
            <a:off x="2619623" y="3924573"/>
            <a:ext cx="1880369" cy="2240731"/>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49" name="Textfeld 48"/>
          <p:cNvSpPr txBox="1"/>
          <p:nvPr/>
        </p:nvSpPr>
        <p:spPr>
          <a:xfrm rot="5400000">
            <a:off x="3256111" y="3330278"/>
            <a:ext cx="615553" cy="1872207"/>
          </a:xfrm>
          <a:prstGeom prst="rect">
            <a:avLst/>
          </a:prstGeom>
          <a:noFill/>
        </p:spPr>
        <p:txBody>
          <a:bodyPr vert="vert270" wrap="square" rtlCol="0">
            <a:spAutoFit/>
          </a:bodyPr>
          <a:lstStyle/>
          <a:p>
            <a:pPr algn="ctr"/>
            <a:r>
              <a:rPr lang="de-DE" sz="1400" b="1" dirty="0" smtClean="0">
                <a:solidFill>
                  <a:srgbClr val="39368A"/>
                </a:solidFill>
              </a:rPr>
              <a:t>Naturschutzgebiet wird eingerichtet</a:t>
            </a:r>
            <a:endParaRPr lang="de-DE" sz="1400" b="1" dirty="0">
              <a:solidFill>
                <a:srgbClr val="39368A"/>
              </a:solidFill>
            </a:endParaRPr>
          </a:p>
        </p:txBody>
      </p:sp>
      <p:sp>
        <p:nvSpPr>
          <p:cNvPr id="50" name="Textfeld 49"/>
          <p:cNvSpPr txBox="1"/>
          <p:nvPr/>
        </p:nvSpPr>
        <p:spPr>
          <a:xfrm rot="5400000">
            <a:off x="3342082" y="3718647"/>
            <a:ext cx="400110" cy="602413"/>
          </a:xfrm>
          <a:prstGeom prst="rect">
            <a:avLst/>
          </a:prstGeom>
          <a:noFill/>
        </p:spPr>
        <p:txBody>
          <a:bodyPr vert="vert270" wrap="square" rtlCol="0">
            <a:spAutoFit/>
          </a:bodyPr>
          <a:lstStyle/>
          <a:p>
            <a:pPr algn="ctr"/>
            <a:r>
              <a:rPr lang="de-DE" sz="1400" b="1" dirty="0" smtClean="0">
                <a:solidFill>
                  <a:srgbClr val="39368A"/>
                </a:solidFill>
              </a:rPr>
              <a:t>1991</a:t>
            </a:r>
            <a:endParaRPr lang="de-DE" sz="1400" b="1" dirty="0">
              <a:solidFill>
                <a:srgbClr val="39368A"/>
              </a:solidFill>
            </a:endParaRPr>
          </a:p>
        </p:txBody>
      </p:sp>
      <p:sp>
        <p:nvSpPr>
          <p:cNvPr id="51" name="Textfeld 50"/>
          <p:cNvSpPr txBox="1"/>
          <p:nvPr/>
        </p:nvSpPr>
        <p:spPr>
          <a:xfrm rot="5400000">
            <a:off x="2640558" y="4352330"/>
            <a:ext cx="1846659" cy="1872208"/>
          </a:xfrm>
          <a:prstGeom prst="rect">
            <a:avLst/>
          </a:prstGeom>
          <a:noFill/>
        </p:spPr>
        <p:txBody>
          <a:bodyPr vert="vert270" wrap="square" rtlCol="0">
            <a:spAutoFit/>
          </a:bodyPr>
          <a:lstStyle/>
          <a:p>
            <a:pPr algn="just"/>
            <a:r>
              <a:rPr lang="de-DE" sz="1200" dirty="0" smtClean="0">
                <a:solidFill>
                  <a:srgbClr val="3B3398"/>
                </a:solidFill>
              </a:rPr>
              <a:t>Das Naturschutzgebiet Koffi-tuten in Schale, ein 23,55 ha großes Naturschutzgebiet wird eingerichtet. Es </a:t>
            </a:r>
            <a:r>
              <a:rPr lang="de-DE" sz="1200" dirty="0" err="1" smtClean="0">
                <a:solidFill>
                  <a:srgbClr val="3B3398"/>
                </a:solidFill>
              </a:rPr>
              <a:t>beher</a:t>
            </a:r>
            <a:r>
              <a:rPr lang="de-DE" sz="1200" dirty="0" smtClean="0">
                <a:solidFill>
                  <a:srgbClr val="3B3398"/>
                </a:solidFill>
              </a:rPr>
              <a:t>-bergt das letzte Hochmoor im Kreisgebiet. Das Natur-</a:t>
            </a:r>
            <a:r>
              <a:rPr lang="de-DE" sz="1200" dirty="0" err="1" smtClean="0">
                <a:solidFill>
                  <a:srgbClr val="3B3398"/>
                </a:solidFill>
              </a:rPr>
              <a:t>schutzgebiet</a:t>
            </a:r>
            <a:r>
              <a:rPr lang="de-DE" sz="1200" dirty="0" smtClean="0">
                <a:solidFill>
                  <a:srgbClr val="3B3398"/>
                </a:solidFill>
              </a:rPr>
              <a:t> ist in einen Naturerlebnisweg </a:t>
            </a:r>
            <a:r>
              <a:rPr lang="de-DE" sz="1200" dirty="0" err="1" smtClean="0">
                <a:solidFill>
                  <a:srgbClr val="3B3398"/>
                </a:solidFill>
              </a:rPr>
              <a:t>einge-bunden</a:t>
            </a:r>
            <a:r>
              <a:rPr lang="de-DE" sz="1200" dirty="0" smtClean="0">
                <a:solidFill>
                  <a:srgbClr val="3B3398"/>
                </a:solidFill>
              </a:rPr>
              <a:t>.</a:t>
            </a:r>
          </a:p>
        </p:txBody>
      </p:sp>
      <p:sp>
        <p:nvSpPr>
          <p:cNvPr id="91" name="Eingekerbter Richtungspfeil 90"/>
          <p:cNvSpPr/>
          <p:nvPr/>
        </p:nvSpPr>
        <p:spPr>
          <a:xfrm>
            <a:off x="4788024" y="3861048"/>
            <a:ext cx="1872208" cy="1512168"/>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92" name="Textfeld 91"/>
          <p:cNvSpPr txBox="1"/>
          <p:nvPr/>
        </p:nvSpPr>
        <p:spPr>
          <a:xfrm rot="5400000">
            <a:off x="5510898" y="3687889"/>
            <a:ext cx="400110" cy="602413"/>
          </a:xfrm>
          <a:prstGeom prst="rect">
            <a:avLst/>
          </a:prstGeom>
          <a:noFill/>
        </p:spPr>
        <p:txBody>
          <a:bodyPr vert="vert270" wrap="square" rtlCol="0">
            <a:spAutoFit/>
          </a:bodyPr>
          <a:lstStyle/>
          <a:p>
            <a:pPr algn="ctr"/>
            <a:r>
              <a:rPr lang="de-DE" sz="1400" b="1" dirty="0" smtClean="0">
                <a:solidFill>
                  <a:srgbClr val="39368A"/>
                </a:solidFill>
              </a:rPr>
              <a:t>1995</a:t>
            </a:r>
            <a:endParaRPr lang="de-DE" sz="1400" b="1" dirty="0">
              <a:solidFill>
                <a:srgbClr val="39368A"/>
              </a:solidFill>
            </a:endParaRPr>
          </a:p>
        </p:txBody>
      </p:sp>
      <p:sp>
        <p:nvSpPr>
          <p:cNvPr id="94" name="Textfeld 93"/>
          <p:cNvSpPr txBox="1"/>
          <p:nvPr/>
        </p:nvSpPr>
        <p:spPr>
          <a:xfrm rot="5400000">
            <a:off x="5423277" y="3321769"/>
            <a:ext cx="615553" cy="1872207"/>
          </a:xfrm>
          <a:prstGeom prst="rect">
            <a:avLst/>
          </a:prstGeom>
          <a:noFill/>
        </p:spPr>
        <p:txBody>
          <a:bodyPr vert="vert270" wrap="square" rtlCol="0">
            <a:spAutoFit/>
          </a:bodyPr>
          <a:lstStyle/>
          <a:p>
            <a:pPr algn="ctr"/>
            <a:r>
              <a:rPr lang="de-DE" sz="1400" b="1" dirty="0" smtClean="0">
                <a:solidFill>
                  <a:srgbClr val="39368A"/>
                </a:solidFill>
              </a:rPr>
              <a:t>Stoff zur Verhüllung des Reichstages</a:t>
            </a:r>
            <a:endParaRPr lang="de-DE" sz="1400" b="1" dirty="0">
              <a:solidFill>
                <a:srgbClr val="39368A"/>
              </a:solidFill>
            </a:endParaRPr>
          </a:p>
        </p:txBody>
      </p:sp>
      <p:sp>
        <p:nvSpPr>
          <p:cNvPr id="95" name="Textfeld 94"/>
          <p:cNvSpPr txBox="1"/>
          <p:nvPr/>
        </p:nvSpPr>
        <p:spPr>
          <a:xfrm rot="5400000">
            <a:off x="5170130" y="3982998"/>
            <a:ext cx="1107996" cy="1872208"/>
          </a:xfrm>
          <a:prstGeom prst="rect">
            <a:avLst/>
          </a:prstGeom>
          <a:noFill/>
        </p:spPr>
        <p:txBody>
          <a:bodyPr vert="vert270" wrap="square" rtlCol="0">
            <a:spAutoFit/>
          </a:bodyPr>
          <a:lstStyle/>
          <a:p>
            <a:pPr algn="just"/>
            <a:r>
              <a:rPr lang="de-DE" sz="1200" dirty="0" smtClean="0">
                <a:solidFill>
                  <a:srgbClr val="3B3398"/>
                </a:solidFill>
              </a:rPr>
              <a:t>Die Firma </a:t>
            </a:r>
            <a:r>
              <a:rPr lang="de-DE" sz="1200" dirty="0" err="1" smtClean="0">
                <a:solidFill>
                  <a:srgbClr val="3B3398"/>
                </a:solidFill>
              </a:rPr>
              <a:t>Schilgen</a:t>
            </a:r>
            <a:r>
              <a:rPr lang="de-DE" sz="1200" dirty="0" smtClean="0">
                <a:solidFill>
                  <a:srgbClr val="3B3398"/>
                </a:solidFill>
              </a:rPr>
              <a:t> in Emsdetten liefert den Stoff zur Verhüllung des Reichstages durch den Künstler Christo.</a:t>
            </a:r>
          </a:p>
        </p:txBody>
      </p:sp>
      <p:sp>
        <p:nvSpPr>
          <p:cNvPr id="101" name="Ellipse 100"/>
          <p:cNvSpPr/>
          <p:nvPr/>
        </p:nvSpPr>
        <p:spPr>
          <a:xfrm>
            <a:off x="4408932" y="2435740"/>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 name="Gerade Verbindung 101"/>
          <p:cNvCxnSpPr/>
          <p:nvPr/>
        </p:nvCxnSpPr>
        <p:spPr>
          <a:xfrm>
            <a:off x="4759449" y="2543256"/>
            <a:ext cx="3051" cy="67619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p:nvCxnSpPr>
        <p:spPr>
          <a:xfrm flipV="1">
            <a:off x="4572000" y="2545852"/>
            <a:ext cx="195039" cy="19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p:nvCxnSpPr>
        <p:spPr>
          <a:xfrm>
            <a:off x="4756499" y="3212976"/>
            <a:ext cx="970407" cy="409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flipH="1" flipV="1">
            <a:off x="5717365" y="3217069"/>
            <a:ext cx="7574" cy="65067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0" name="Gerade Verbindung 119"/>
          <p:cNvCxnSpPr/>
          <p:nvPr/>
        </p:nvCxnSpPr>
        <p:spPr>
          <a:xfrm>
            <a:off x="6695505" y="5445224"/>
            <a:ext cx="186308" cy="237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35" name="Gerade Verbindung 134"/>
          <p:cNvCxnSpPr/>
          <p:nvPr/>
        </p:nvCxnSpPr>
        <p:spPr>
          <a:xfrm>
            <a:off x="1257300" y="3824288"/>
            <a:ext cx="2333" cy="10923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40" name="Gerade Verbindung 139"/>
          <p:cNvCxnSpPr/>
          <p:nvPr/>
        </p:nvCxnSpPr>
        <p:spPr>
          <a:xfrm>
            <a:off x="2408109" y="3362266"/>
            <a:ext cx="522515"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flipH="1" flipV="1">
            <a:off x="7956376" y="3938736"/>
            <a:ext cx="992" cy="14796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65" name="Grafik 64" descr="1999_Tecklenburg_Kneipp-Kurort_Stadt Tecklenburg.jpg"/>
          <p:cNvPicPr>
            <a:picLocks noChangeAspect="1"/>
          </p:cNvPicPr>
          <p:nvPr/>
        </p:nvPicPr>
        <p:blipFill>
          <a:blip r:embed="rId2" cstate="print"/>
          <a:stretch>
            <a:fillRect/>
          </a:stretch>
        </p:blipFill>
        <p:spPr>
          <a:xfrm>
            <a:off x="7380312" y="2924944"/>
            <a:ext cx="1094775" cy="1101383"/>
          </a:xfrm>
          <a:prstGeom prst="rect">
            <a:avLst/>
          </a:prstGeom>
          <a:ln w="19050">
            <a:solidFill>
              <a:srgbClr val="C0B59D"/>
            </a:solidFill>
          </a:ln>
        </p:spPr>
      </p:pic>
      <p:cxnSp>
        <p:nvCxnSpPr>
          <p:cNvPr id="104" name="Gerade Verbindung 103"/>
          <p:cNvCxnSpPr/>
          <p:nvPr/>
        </p:nvCxnSpPr>
        <p:spPr>
          <a:xfrm flipV="1">
            <a:off x="357188" y="2891605"/>
            <a:ext cx="5007" cy="93744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a:off x="342580" y="3832470"/>
            <a:ext cx="929008" cy="134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116" name="Grafik 115" descr="1996_Koffituten_Tecklenburg.jpg"/>
          <p:cNvPicPr>
            <a:picLocks noChangeAspect="1"/>
          </p:cNvPicPr>
          <p:nvPr/>
        </p:nvPicPr>
        <p:blipFill>
          <a:blip r:embed="rId3" cstate="print"/>
          <a:stretch>
            <a:fillRect/>
          </a:stretch>
        </p:blipFill>
        <p:spPr>
          <a:xfrm>
            <a:off x="2920683" y="2896546"/>
            <a:ext cx="1257197" cy="942897"/>
          </a:xfrm>
          <a:prstGeom prst="rect">
            <a:avLst/>
          </a:prstGeom>
          <a:ln w="19050">
            <a:solidFill>
              <a:srgbClr val="C0B59D"/>
            </a:solidFill>
          </a:ln>
        </p:spPr>
      </p:pic>
      <p:sp>
        <p:nvSpPr>
          <p:cNvPr id="119" name="Textfeld 118"/>
          <p:cNvSpPr txBox="1"/>
          <p:nvPr/>
        </p:nvSpPr>
        <p:spPr>
          <a:xfrm rot="5400000">
            <a:off x="3932525" y="3602524"/>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122" name="Textfeld 121"/>
          <p:cNvSpPr txBox="1"/>
          <p:nvPr/>
        </p:nvSpPr>
        <p:spPr>
          <a:xfrm rot="5400000">
            <a:off x="8219664" y="3789970"/>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15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630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206388"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2" name="Textfeld 51"/>
          <p:cNvSpPr txBox="1"/>
          <p:nvPr/>
        </p:nvSpPr>
        <p:spPr>
          <a:xfrm>
            <a:off x="3822303"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4" name="Textfeld 53"/>
          <p:cNvSpPr txBox="1"/>
          <p:nvPr/>
        </p:nvSpPr>
        <p:spPr>
          <a:xfrm>
            <a:off x="449999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6" name="Textfeld 55"/>
          <p:cNvSpPr txBox="1"/>
          <p:nvPr/>
        </p:nvSpPr>
        <p:spPr>
          <a:xfrm>
            <a:off x="514806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8" name="Textfeld 57"/>
          <p:cNvSpPr txBox="1"/>
          <p:nvPr/>
        </p:nvSpPr>
        <p:spPr>
          <a:xfrm>
            <a:off x="5838527"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60" name="Textfeld 59"/>
          <p:cNvSpPr txBox="1"/>
          <p:nvPr/>
        </p:nvSpPr>
        <p:spPr>
          <a:xfrm>
            <a:off x="651621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2" name="Textfeld 61"/>
          <p:cNvSpPr txBox="1"/>
          <p:nvPr/>
        </p:nvSpPr>
        <p:spPr>
          <a:xfrm>
            <a:off x="7886908"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2000 bis 2010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7237457"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2000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7362254" y="248850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7597497"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2010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feld 50"/>
          <p:cNvSpPr txBox="1"/>
          <p:nvPr/>
        </p:nvSpPr>
        <p:spPr>
          <a:xfrm rot="5400000">
            <a:off x="3219816" y="3298300"/>
            <a:ext cx="400110" cy="1872207"/>
          </a:xfrm>
          <a:prstGeom prst="rect">
            <a:avLst/>
          </a:prstGeom>
          <a:noFill/>
        </p:spPr>
        <p:txBody>
          <a:bodyPr vert="vert270" wrap="square" rtlCol="0">
            <a:spAutoFit/>
          </a:bodyPr>
          <a:lstStyle/>
          <a:p>
            <a:pPr algn="ctr"/>
            <a:r>
              <a:rPr lang="de-DE" sz="1400" b="1" dirty="0" smtClean="0">
                <a:solidFill>
                  <a:srgbClr val="39368A"/>
                </a:solidFill>
              </a:rPr>
              <a:t>„</a:t>
            </a:r>
            <a:r>
              <a:rPr lang="de-DE" sz="1400" b="1" dirty="0" err="1" smtClean="0">
                <a:solidFill>
                  <a:srgbClr val="39368A"/>
                </a:solidFill>
              </a:rPr>
              <a:t>Radroute</a:t>
            </a:r>
            <a:r>
              <a:rPr lang="de-DE" sz="1400" b="1" dirty="0" smtClean="0">
                <a:solidFill>
                  <a:srgbClr val="39368A"/>
                </a:solidFill>
              </a:rPr>
              <a:t> des Jahres“</a:t>
            </a:r>
            <a:endParaRPr lang="de-DE" sz="1400" b="1" dirty="0">
              <a:solidFill>
                <a:srgbClr val="39368A"/>
              </a:solidFill>
            </a:endParaRPr>
          </a:p>
        </p:txBody>
      </p:sp>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2010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2000 bis 2010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2000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2123728" y="5301208"/>
            <a:ext cx="1872208" cy="86409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115" name="Gerade Verbindung 114"/>
          <p:cNvCxnSpPr/>
          <p:nvPr/>
        </p:nvCxnSpPr>
        <p:spPr>
          <a:xfrm flipV="1">
            <a:off x="2338388" y="2930525"/>
            <a:ext cx="1630362" cy="79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flipH="1" flipV="1">
            <a:off x="3959228" y="2557787"/>
            <a:ext cx="3172" cy="38226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2005</a:t>
            </a:r>
            <a:endParaRPr lang="de-DE" sz="2400" b="1" dirty="0">
              <a:solidFill>
                <a:srgbClr val="3B3398"/>
              </a:solidFill>
            </a:endParaRPr>
          </a:p>
        </p:txBody>
      </p:sp>
      <p:cxnSp>
        <p:nvCxnSpPr>
          <p:cNvPr id="73" name="Gerade Verbindung 72"/>
          <p:cNvCxnSpPr/>
          <p:nvPr/>
        </p:nvCxnSpPr>
        <p:spPr>
          <a:xfrm flipH="1">
            <a:off x="2338388" y="2924944"/>
            <a:ext cx="1365" cy="237571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3851920"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p:cNvSpPr txBox="1"/>
          <p:nvPr/>
        </p:nvSpPr>
        <p:spPr>
          <a:xfrm rot="5400000">
            <a:off x="4958466" y="301110"/>
            <a:ext cx="518091" cy="1589296"/>
          </a:xfrm>
          <a:prstGeom prst="rect">
            <a:avLst/>
          </a:prstGeom>
          <a:noFill/>
        </p:spPr>
        <p:txBody>
          <a:bodyPr vert="vert270" wrap="square" rtlCol="0">
            <a:spAutoFit/>
          </a:bodyPr>
          <a:lstStyle/>
          <a:p>
            <a:pPr>
              <a:lnSpc>
                <a:spcPts val="1300"/>
              </a:lnSpc>
            </a:pPr>
            <a:r>
              <a:rPr lang="de-DE" sz="1400" b="1" dirty="0" smtClean="0">
                <a:solidFill>
                  <a:srgbClr val="C0B59D"/>
                </a:solidFill>
              </a:rPr>
              <a:t>2005</a:t>
            </a:r>
            <a:r>
              <a:rPr lang="de-DE" sz="1400" dirty="0" smtClean="0">
                <a:solidFill>
                  <a:srgbClr val="C0B59D"/>
                </a:solidFill>
              </a:rPr>
              <a:t> Benedikt XVI. </a:t>
            </a:r>
          </a:p>
          <a:p>
            <a:pPr>
              <a:lnSpc>
                <a:spcPts val="1300"/>
              </a:lnSpc>
            </a:pPr>
            <a:r>
              <a:rPr lang="de-DE" sz="1400" dirty="0" smtClean="0">
                <a:solidFill>
                  <a:srgbClr val="C0B59D"/>
                </a:solidFill>
              </a:rPr>
              <a:t>wird Papst</a:t>
            </a:r>
          </a:p>
        </p:txBody>
      </p:sp>
      <p:sp>
        <p:nvSpPr>
          <p:cNvPr id="44" name="Textfeld 43"/>
          <p:cNvSpPr txBox="1"/>
          <p:nvPr/>
        </p:nvSpPr>
        <p:spPr>
          <a:xfrm rot="5400000">
            <a:off x="2846602" y="5128049"/>
            <a:ext cx="400110" cy="602413"/>
          </a:xfrm>
          <a:prstGeom prst="rect">
            <a:avLst/>
          </a:prstGeom>
          <a:noFill/>
        </p:spPr>
        <p:txBody>
          <a:bodyPr vert="vert270" wrap="square" rtlCol="0">
            <a:spAutoFit/>
          </a:bodyPr>
          <a:lstStyle/>
          <a:p>
            <a:pPr algn="ctr"/>
            <a:r>
              <a:rPr lang="de-DE" sz="1400" b="1" dirty="0" smtClean="0">
                <a:solidFill>
                  <a:srgbClr val="39368A"/>
                </a:solidFill>
              </a:rPr>
              <a:t>2004</a:t>
            </a:r>
            <a:endParaRPr lang="de-DE" sz="1400" b="1" dirty="0">
              <a:solidFill>
                <a:srgbClr val="39368A"/>
              </a:solidFill>
            </a:endParaRPr>
          </a:p>
        </p:txBody>
      </p:sp>
      <p:sp>
        <p:nvSpPr>
          <p:cNvPr id="65" name="Textfeld 64"/>
          <p:cNvSpPr txBox="1"/>
          <p:nvPr/>
        </p:nvSpPr>
        <p:spPr>
          <a:xfrm rot="5400000">
            <a:off x="6796699" y="4084623"/>
            <a:ext cx="2031325" cy="2448272"/>
          </a:xfrm>
          <a:prstGeom prst="rect">
            <a:avLst/>
          </a:prstGeom>
          <a:noFill/>
        </p:spPr>
        <p:txBody>
          <a:bodyPr vert="vert270" wrap="square" rtlCol="0">
            <a:spAutoFit/>
          </a:bodyPr>
          <a:lstStyle/>
          <a:p>
            <a:pPr algn="just"/>
            <a:r>
              <a:rPr lang="de-DE" sz="1200" dirty="0" smtClean="0">
                <a:solidFill>
                  <a:srgbClr val="3B3398"/>
                </a:solidFill>
              </a:rPr>
              <a:t>Auf Initiative der Unternehmerfamilie </a:t>
            </a:r>
            <a:r>
              <a:rPr lang="de-DE" sz="1200" dirty="0" err="1" smtClean="0">
                <a:solidFill>
                  <a:srgbClr val="3B3398"/>
                </a:solidFill>
              </a:rPr>
              <a:t>Brenninkmeijer</a:t>
            </a:r>
            <a:r>
              <a:rPr lang="de-DE" sz="1200" dirty="0" smtClean="0">
                <a:solidFill>
                  <a:srgbClr val="3B3398"/>
                </a:solidFill>
              </a:rPr>
              <a:t> wurde das  Kunst-</a:t>
            </a:r>
            <a:r>
              <a:rPr lang="de-DE" sz="1200" dirty="0" err="1" smtClean="0">
                <a:solidFill>
                  <a:srgbClr val="3B3398"/>
                </a:solidFill>
              </a:rPr>
              <a:t>museum</a:t>
            </a:r>
            <a:r>
              <a:rPr lang="de-DE" sz="1200" dirty="0" smtClean="0">
                <a:solidFill>
                  <a:srgbClr val="3B3398"/>
                </a:solidFill>
              </a:rPr>
              <a:t> gegründet. Abseits der Metropolen mit internationalem Standard präsentiert es regelmäßig Ausstellungen zu gesellschaftlich relevanten Themen, die aus künstlerischer und wissenschaftlicher Perspektive beleuchtet werden.</a:t>
            </a:r>
          </a:p>
          <a:p>
            <a:pPr algn="just"/>
            <a:endParaRPr lang="de-DE" sz="1200" dirty="0" smtClean="0">
              <a:solidFill>
                <a:srgbClr val="3B3398"/>
              </a:solidFill>
            </a:endParaRPr>
          </a:p>
        </p:txBody>
      </p:sp>
      <p:sp>
        <p:nvSpPr>
          <p:cNvPr id="66" name="Eingekerbter Richtungspfeil 65"/>
          <p:cNvSpPr/>
          <p:nvPr/>
        </p:nvSpPr>
        <p:spPr>
          <a:xfrm>
            <a:off x="6588226" y="4005064"/>
            <a:ext cx="2448272" cy="208823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7" name="Textfeld 66"/>
          <p:cNvSpPr txBox="1"/>
          <p:nvPr/>
        </p:nvSpPr>
        <p:spPr>
          <a:xfrm rot="5400000">
            <a:off x="7640650" y="3598576"/>
            <a:ext cx="400110" cy="1069071"/>
          </a:xfrm>
          <a:prstGeom prst="rect">
            <a:avLst/>
          </a:prstGeom>
          <a:noFill/>
        </p:spPr>
        <p:txBody>
          <a:bodyPr vert="vert270" wrap="square" rtlCol="0">
            <a:spAutoFit/>
          </a:bodyPr>
          <a:lstStyle/>
          <a:p>
            <a:pPr algn="ctr"/>
            <a:r>
              <a:rPr lang="de-DE" sz="1400" b="1" dirty="0" smtClean="0">
                <a:solidFill>
                  <a:srgbClr val="39368A"/>
                </a:solidFill>
              </a:rPr>
              <a:t>2009</a:t>
            </a:r>
            <a:endParaRPr lang="de-DE" sz="1400" b="1" dirty="0">
              <a:solidFill>
                <a:srgbClr val="39368A"/>
              </a:solidFill>
            </a:endParaRPr>
          </a:p>
        </p:txBody>
      </p:sp>
      <p:sp>
        <p:nvSpPr>
          <p:cNvPr id="74" name="Ellipse 73"/>
          <p:cNvSpPr/>
          <p:nvPr/>
        </p:nvSpPr>
        <p:spPr>
          <a:xfrm>
            <a:off x="6660232"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Textfeld 79"/>
          <p:cNvSpPr txBox="1"/>
          <p:nvPr/>
        </p:nvSpPr>
        <p:spPr>
          <a:xfrm rot="5400000">
            <a:off x="1942981" y="552410"/>
            <a:ext cx="851515" cy="1301264"/>
          </a:xfrm>
          <a:prstGeom prst="rect">
            <a:avLst/>
          </a:prstGeom>
          <a:noFill/>
        </p:spPr>
        <p:txBody>
          <a:bodyPr vert="vert270" wrap="square" rtlCol="0">
            <a:spAutoFit/>
          </a:bodyPr>
          <a:lstStyle/>
          <a:p>
            <a:pPr>
              <a:lnSpc>
                <a:spcPts val="1300"/>
              </a:lnSpc>
            </a:pPr>
            <a:r>
              <a:rPr lang="de-DE" sz="1400" b="1" dirty="0" smtClean="0">
                <a:solidFill>
                  <a:srgbClr val="C0B59D"/>
                </a:solidFill>
              </a:rPr>
              <a:t>2000</a:t>
            </a:r>
            <a:r>
              <a:rPr lang="de-DE" sz="1400" dirty="0" smtClean="0">
                <a:solidFill>
                  <a:srgbClr val="C0B59D"/>
                </a:solidFill>
              </a:rPr>
              <a:t> George W. </a:t>
            </a:r>
          </a:p>
          <a:p>
            <a:pPr>
              <a:lnSpc>
                <a:spcPts val="1300"/>
              </a:lnSpc>
            </a:pPr>
            <a:r>
              <a:rPr lang="de-DE" sz="1400" dirty="0" smtClean="0">
                <a:solidFill>
                  <a:srgbClr val="C0B59D"/>
                </a:solidFill>
              </a:rPr>
              <a:t>Bush zum </a:t>
            </a:r>
          </a:p>
          <a:p>
            <a:pPr>
              <a:lnSpc>
                <a:spcPts val="1300"/>
              </a:lnSpc>
            </a:pPr>
            <a:r>
              <a:rPr lang="de-DE" sz="1400" dirty="0" smtClean="0">
                <a:solidFill>
                  <a:srgbClr val="C0B59D"/>
                </a:solidFill>
              </a:rPr>
              <a:t>Präsidenten</a:t>
            </a:r>
          </a:p>
          <a:p>
            <a:pPr>
              <a:lnSpc>
                <a:spcPts val="1300"/>
              </a:lnSpc>
            </a:pPr>
            <a:r>
              <a:rPr lang="de-DE" sz="1400" dirty="0" smtClean="0">
                <a:solidFill>
                  <a:srgbClr val="C0B59D"/>
                </a:solidFill>
              </a:rPr>
              <a:t>gewählt </a:t>
            </a:r>
          </a:p>
        </p:txBody>
      </p:sp>
      <p:sp>
        <p:nvSpPr>
          <p:cNvPr id="79" name="Textfeld 78"/>
          <p:cNvSpPr txBox="1"/>
          <p:nvPr/>
        </p:nvSpPr>
        <p:spPr>
          <a:xfrm rot="5400000">
            <a:off x="2539971" y="1175826"/>
            <a:ext cx="684803" cy="1373272"/>
          </a:xfrm>
          <a:prstGeom prst="rect">
            <a:avLst/>
          </a:prstGeom>
          <a:noFill/>
        </p:spPr>
        <p:txBody>
          <a:bodyPr vert="vert270" wrap="square" rtlCol="0">
            <a:spAutoFit/>
          </a:bodyPr>
          <a:lstStyle/>
          <a:p>
            <a:pPr>
              <a:lnSpc>
                <a:spcPts val="1300"/>
              </a:lnSpc>
            </a:pPr>
            <a:r>
              <a:rPr lang="de-DE" sz="1400" b="1" dirty="0" smtClean="0">
                <a:solidFill>
                  <a:srgbClr val="C0B59D"/>
                </a:solidFill>
              </a:rPr>
              <a:t>2001</a:t>
            </a:r>
            <a:r>
              <a:rPr lang="de-DE" sz="1400" dirty="0" smtClean="0">
                <a:solidFill>
                  <a:srgbClr val="C0B59D"/>
                </a:solidFill>
              </a:rPr>
              <a:t> Terror-</a:t>
            </a:r>
          </a:p>
          <a:p>
            <a:pPr>
              <a:lnSpc>
                <a:spcPts val="1300"/>
              </a:lnSpc>
            </a:pPr>
            <a:r>
              <a:rPr lang="de-DE" sz="1400" dirty="0" err="1" smtClean="0">
                <a:solidFill>
                  <a:srgbClr val="C0B59D"/>
                </a:solidFill>
              </a:rPr>
              <a:t>anschläge</a:t>
            </a:r>
            <a:r>
              <a:rPr lang="de-DE" sz="1400" dirty="0" smtClean="0">
                <a:solidFill>
                  <a:srgbClr val="C0B59D"/>
                </a:solidFill>
              </a:rPr>
              <a:t> in den </a:t>
            </a:r>
          </a:p>
          <a:p>
            <a:pPr>
              <a:lnSpc>
                <a:spcPts val="1300"/>
              </a:lnSpc>
            </a:pPr>
            <a:r>
              <a:rPr lang="de-DE" sz="1400" dirty="0" smtClean="0">
                <a:solidFill>
                  <a:srgbClr val="C0B59D"/>
                </a:solidFill>
              </a:rPr>
              <a:t>USA</a:t>
            </a:r>
          </a:p>
        </p:txBody>
      </p:sp>
      <p:sp>
        <p:nvSpPr>
          <p:cNvPr id="81" name="Textfeld 80"/>
          <p:cNvSpPr txBox="1"/>
          <p:nvPr/>
        </p:nvSpPr>
        <p:spPr>
          <a:xfrm rot="5400000">
            <a:off x="3482302" y="337114"/>
            <a:ext cx="518091" cy="1517288"/>
          </a:xfrm>
          <a:prstGeom prst="rect">
            <a:avLst/>
          </a:prstGeom>
          <a:noFill/>
        </p:spPr>
        <p:txBody>
          <a:bodyPr vert="vert270" wrap="square" rtlCol="0">
            <a:spAutoFit/>
          </a:bodyPr>
          <a:lstStyle/>
          <a:p>
            <a:pPr>
              <a:lnSpc>
                <a:spcPts val="1300"/>
              </a:lnSpc>
            </a:pPr>
            <a:r>
              <a:rPr lang="de-DE" sz="1400" b="1" dirty="0" smtClean="0">
                <a:solidFill>
                  <a:srgbClr val="C0B59D"/>
                </a:solidFill>
              </a:rPr>
              <a:t>2002</a:t>
            </a:r>
            <a:r>
              <a:rPr lang="de-DE" sz="1400" dirty="0" smtClean="0">
                <a:solidFill>
                  <a:srgbClr val="C0B59D"/>
                </a:solidFill>
              </a:rPr>
              <a:t> Einführung </a:t>
            </a:r>
          </a:p>
          <a:p>
            <a:pPr>
              <a:lnSpc>
                <a:spcPts val="1300"/>
              </a:lnSpc>
            </a:pPr>
            <a:r>
              <a:rPr lang="de-DE" sz="1400" dirty="0" smtClean="0">
                <a:solidFill>
                  <a:srgbClr val="C0B59D"/>
                </a:solidFill>
              </a:rPr>
              <a:t>des Euro in der EU</a:t>
            </a:r>
          </a:p>
        </p:txBody>
      </p:sp>
      <p:sp>
        <p:nvSpPr>
          <p:cNvPr id="77" name="Textfeld 76"/>
          <p:cNvSpPr txBox="1"/>
          <p:nvPr/>
        </p:nvSpPr>
        <p:spPr>
          <a:xfrm rot="5400000">
            <a:off x="5636315" y="959802"/>
            <a:ext cx="684803" cy="1661304"/>
          </a:xfrm>
          <a:prstGeom prst="rect">
            <a:avLst/>
          </a:prstGeom>
          <a:noFill/>
        </p:spPr>
        <p:txBody>
          <a:bodyPr vert="vert270" wrap="square" rtlCol="0">
            <a:spAutoFit/>
          </a:bodyPr>
          <a:lstStyle/>
          <a:p>
            <a:pPr>
              <a:lnSpc>
                <a:spcPts val="1300"/>
              </a:lnSpc>
            </a:pPr>
            <a:r>
              <a:rPr lang="de-DE" sz="1400" b="1" dirty="0" smtClean="0">
                <a:solidFill>
                  <a:srgbClr val="C0B59D"/>
                </a:solidFill>
              </a:rPr>
              <a:t>2008</a:t>
            </a:r>
            <a:r>
              <a:rPr lang="de-DE" sz="1400" dirty="0" smtClean="0">
                <a:solidFill>
                  <a:srgbClr val="C0B59D"/>
                </a:solidFill>
              </a:rPr>
              <a:t> Barack Obama </a:t>
            </a:r>
          </a:p>
          <a:p>
            <a:pPr>
              <a:lnSpc>
                <a:spcPts val="1300"/>
              </a:lnSpc>
            </a:pPr>
            <a:r>
              <a:rPr lang="de-DE" sz="1400" dirty="0" smtClean="0">
                <a:solidFill>
                  <a:srgbClr val="C0B59D"/>
                </a:solidFill>
              </a:rPr>
              <a:t>wird zum </a:t>
            </a:r>
          </a:p>
          <a:p>
            <a:pPr>
              <a:lnSpc>
                <a:spcPts val="1300"/>
              </a:lnSpc>
            </a:pPr>
            <a:r>
              <a:rPr lang="de-DE" sz="1400" dirty="0" smtClean="0">
                <a:solidFill>
                  <a:srgbClr val="C0B59D"/>
                </a:solidFill>
              </a:rPr>
              <a:t>Präsidenten</a:t>
            </a:r>
          </a:p>
        </p:txBody>
      </p:sp>
      <p:sp>
        <p:nvSpPr>
          <p:cNvPr id="82" name="Textfeld 81"/>
          <p:cNvSpPr txBox="1"/>
          <p:nvPr/>
        </p:nvSpPr>
        <p:spPr>
          <a:xfrm rot="5400000">
            <a:off x="6614650" y="359082"/>
            <a:ext cx="518091" cy="1445280"/>
          </a:xfrm>
          <a:prstGeom prst="rect">
            <a:avLst/>
          </a:prstGeom>
          <a:noFill/>
        </p:spPr>
        <p:txBody>
          <a:bodyPr vert="vert270" wrap="square" rtlCol="0">
            <a:spAutoFit/>
          </a:bodyPr>
          <a:lstStyle/>
          <a:p>
            <a:pPr>
              <a:lnSpc>
                <a:spcPts val="1300"/>
              </a:lnSpc>
            </a:pPr>
            <a:r>
              <a:rPr lang="de-DE" sz="1400" b="1" dirty="0" smtClean="0">
                <a:solidFill>
                  <a:srgbClr val="C0B59D"/>
                </a:solidFill>
              </a:rPr>
              <a:t>2009 </a:t>
            </a:r>
            <a:r>
              <a:rPr lang="de-DE" sz="1400" dirty="0" smtClean="0">
                <a:solidFill>
                  <a:srgbClr val="C0B59D"/>
                </a:solidFill>
              </a:rPr>
              <a:t>„Eurokrise“ </a:t>
            </a:r>
          </a:p>
          <a:p>
            <a:pPr>
              <a:lnSpc>
                <a:spcPts val="1300"/>
              </a:lnSpc>
            </a:pPr>
            <a:r>
              <a:rPr lang="de-DE" sz="1400" dirty="0" smtClean="0">
                <a:solidFill>
                  <a:srgbClr val="C0B59D"/>
                </a:solidFill>
              </a:rPr>
              <a:t>bricht aus </a:t>
            </a:r>
          </a:p>
        </p:txBody>
      </p:sp>
      <p:sp>
        <p:nvSpPr>
          <p:cNvPr id="88" name="Textfeld 87"/>
          <p:cNvSpPr txBox="1"/>
          <p:nvPr/>
        </p:nvSpPr>
        <p:spPr>
          <a:xfrm rot="5400000">
            <a:off x="2644333" y="4885710"/>
            <a:ext cx="830997" cy="1872207"/>
          </a:xfrm>
          <a:prstGeom prst="rect">
            <a:avLst/>
          </a:prstGeom>
          <a:noFill/>
        </p:spPr>
        <p:txBody>
          <a:bodyPr vert="vert270" wrap="square" rtlCol="0">
            <a:spAutoFit/>
          </a:bodyPr>
          <a:lstStyle/>
          <a:p>
            <a:pPr algn="ctr"/>
            <a:r>
              <a:rPr lang="de-DE" sz="1400" b="1" dirty="0" smtClean="0">
                <a:solidFill>
                  <a:srgbClr val="39368A"/>
                </a:solidFill>
              </a:rPr>
              <a:t>Freigabe der Neubaustrecke der B 54 Gronau-Münster</a:t>
            </a:r>
            <a:endParaRPr lang="de-DE" sz="1400" b="1" dirty="0">
              <a:solidFill>
                <a:srgbClr val="39368A"/>
              </a:solidFill>
            </a:endParaRPr>
          </a:p>
        </p:txBody>
      </p:sp>
      <p:sp>
        <p:nvSpPr>
          <p:cNvPr id="91" name="Textfeld 90"/>
          <p:cNvSpPr txBox="1"/>
          <p:nvPr/>
        </p:nvSpPr>
        <p:spPr>
          <a:xfrm rot="5400000">
            <a:off x="7679243" y="2615873"/>
            <a:ext cx="400110" cy="3322508"/>
          </a:xfrm>
          <a:prstGeom prst="rect">
            <a:avLst/>
          </a:prstGeom>
          <a:noFill/>
        </p:spPr>
        <p:txBody>
          <a:bodyPr vert="vert270" wrap="square" rtlCol="0">
            <a:spAutoFit/>
          </a:bodyPr>
          <a:lstStyle/>
          <a:p>
            <a:pPr algn="ctr"/>
            <a:r>
              <a:rPr lang="de-DE" sz="1400" b="1" dirty="0" err="1" smtClean="0">
                <a:solidFill>
                  <a:srgbClr val="39368A"/>
                </a:solidFill>
              </a:rPr>
              <a:t>Draiflessen</a:t>
            </a:r>
            <a:r>
              <a:rPr lang="de-DE" sz="1400" b="1" dirty="0" smtClean="0">
                <a:solidFill>
                  <a:srgbClr val="39368A"/>
                </a:solidFill>
              </a:rPr>
              <a:t> </a:t>
            </a:r>
            <a:r>
              <a:rPr lang="de-DE" sz="1400" b="1" dirty="0" err="1" smtClean="0">
                <a:solidFill>
                  <a:srgbClr val="39368A"/>
                </a:solidFill>
              </a:rPr>
              <a:t>Collection</a:t>
            </a:r>
            <a:endParaRPr lang="de-DE" sz="1400" b="1" dirty="0">
              <a:solidFill>
                <a:srgbClr val="39368A"/>
              </a:solidFill>
            </a:endParaRPr>
          </a:p>
        </p:txBody>
      </p:sp>
      <p:cxnSp>
        <p:nvCxnSpPr>
          <p:cNvPr id="104" name="Gerade Verbindung 103"/>
          <p:cNvCxnSpPr/>
          <p:nvPr/>
        </p:nvCxnSpPr>
        <p:spPr>
          <a:xfrm flipH="1">
            <a:off x="3634768" y="3067050"/>
            <a:ext cx="6957" cy="50596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p:nvCxnSpPr>
        <p:spPr>
          <a:xfrm flipH="1" flipV="1">
            <a:off x="6767868" y="2636912"/>
            <a:ext cx="2026" cy="29202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a:off x="4343400" y="2924175"/>
            <a:ext cx="3512344" cy="714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20" name="Gerade Verbindung 119"/>
          <p:cNvCxnSpPr/>
          <p:nvPr/>
        </p:nvCxnSpPr>
        <p:spPr>
          <a:xfrm>
            <a:off x="7849372" y="2920653"/>
            <a:ext cx="1609" cy="108699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83" name="Grafik 82" descr="2009_Mettingen_Kunstmuseum_HV Mettingen.jpg"/>
          <p:cNvPicPr>
            <a:picLocks noChangeAspect="1"/>
          </p:cNvPicPr>
          <p:nvPr/>
        </p:nvPicPr>
        <p:blipFill>
          <a:blip r:embed="rId2" cstate="print"/>
          <a:srcRect l="12864" t="8496" r="12534" b="70046"/>
          <a:stretch>
            <a:fillRect/>
          </a:stretch>
        </p:blipFill>
        <p:spPr>
          <a:xfrm>
            <a:off x="6818130" y="3068960"/>
            <a:ext cx="2002342" cy="815136"/>
          </a:xfrm>
          <a:prstGeom prst="rect">
            <a:avLst/>
          </a:prstGeom>
          <a:ln w="19050">
            <a:solidFill>
              <a:srgbClr val="C0B59D"/>
            </a:solidFill>
          </a:ln>
        </p:spPr>
      </p:pic>
      <p:sp>
        <p:nvSpPr>
          <p:cNvPr id="36" name="Textfeld 35"/>
          <p:cNvSpPr txBox="1"/>
          <p:nvPr/>
        </p:nvSpPr>
        <p:spPr>
          <a:xfrm rot="5400000">
            <a:off x="8541037" y="3636428"/>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37" name="Eingekerbter Richtungspfeil 36"/>
          <p:cNvSpPr/>
          <p:nvPr/>
        </p:nvSpPr>
        <p:spPr>
          <a:xfrm>
            <a:off x="107504" y="4100766"/>
            <a:ext cx="1872208" cy="1056425"/>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8" name="Textfeld 37"/>
          <p:cNvSpPr txBox="1"/>
          <p:nvPr/>
        </p:nvSpPr>
        <p:spPr>
          <a:xfrm rot="5400000">
            <a:off x="830378" y="3903913"/>
            <a:ext cx="400110" cy="602413"/>
          </a:xfrm>
          <a:prstGeom prst="rect">
            <a:avLst/>
          </a:prstGeom>
          <a:noFill/>
        </p:spPr>
        <p:txBody>
          <a:bodyPr vert="vert270" wrap="square" rtlCol="0">
            <a:spAutoFit/>
          </a:bodyPr>
          <a:lstStyle/>
          <a:p>
            <a:pPr algn="ctr"/>
            <a:r>
              <a:rPr lang="de-DE" sz="1400" b="1" dirty="0" smtClean="0">
                <a:solidFill>
                  <a:srgbClr val="39368A"/>
                </a:solidFill>
              </a:rPr>
              <a:t>2001</a:t>
            </a:r>
            <a:endParaRPr lang="de-DE" sz="1400" b="1" dirty="0">
              <a:solidFill>
                <a:srgbClr val="39368A"/>
              </a:solidFill>
            </a:endParaRPr>
          </a:p>
        </p:txBody>
      </p:sp>
      <p:sp>
        <p:nvSpPr>
          <p:cNvPr id="39" name="Textfeld 38"/>
          <p:cNvSpPr txBox="1"/>
          <p:nvPr/>
        </p:nvSpPr>
        <p:spPr>
          <a:xfrm rot="5400000">
            <a:off x="843552" y="3423266"/>
            <a:ext cx="400110" cy="1872207"/>
          </a:xfrm>
          <a:prstGeom prst="rect">
            <a:avLst/>
          </a:prstGeom>
          <a:noFill/>
        </p:spPr>
        <p:txBody>
          <a:bodyPr vert="vert270" wrap="square" rtlCol="0">
            <a:spAutoFit/>
          </a:bodyPr>
          <a:lstStyle/>
          <a:p>
            <a:pPr algn="ctr"/>
            <a:r>
              <a:rPr lang="de-DE" sz="1400" b="1" dirty="0" smtClean="0">
                <a:solidFill>
                  <a:srgbClr val="39368A"/>
                </a:solidFill>
              </a:rPr>
              <a:t>Naturpark </a:t>
            </a:r>
            <a:r>
              <a:rPr lang="de-DE" sz="1400" b="1" dirty="0" err="1" smtClean="0">
                <a:solidFill>
                  <a:srgbClr val="39368A"/>
                </a:solidFill>
              </a:rPr>
              <a:t>TERRA.vita</a:t>
            </a:r>
            <a:endParaRPr lang="de-DE" sz="1400" b="1" dirty="0">
              <a:solidFill>
                <a:srgbClr val="39368A"/>
              </a:solidFill>
            </a:endParaRPr>
          </a:p>
        </p:txBody>
      </p:sp>
      <p:sp>
        <p:nvSpPr>
          <p:cNvPr id="40" name="Textfeld 39"/>
          <p:cNvSpPr txBox="1"/>
          <p:nvPr/>
        </p:nvSpPr>
        <p:spPr>
          <a:xfrm rot="5400000">
            <a:off x="581943" y="3859932"/>
            <a:ext cx="923330" cy="1872208"/>
          </a:xfrm>
          <a:prstGeom prst="rect">
            <a:avLst/>
          </a:prstGeom>
          <a:noFill/>
        </p:spPr>
        <p:txBody>
          <a:bodyPr vert="vert270" wrap="square" rtlCol="0">
            <a:spAutoFit/>
          </a:bodyPr>
          <a:lstStyle/>
          <a:p>
            <a:pPr algn="just"/>
            <a:r>
              <a:rPr lang="de-DE" sz="1200" dirty="0" smtClean="0">
                <a:solidFill>
                  <a:srgbClr val="3B3398"/>
                </a:solidFill>
              </a:rPr>
              <a:t>Naturpark </a:t>
            </a:r>
            <a:r>
              <a:rPr lang="de-DE" sz="1200" dirty="0" err="1" smtClean="0">
                <a:solidFill>
                  <a:srgbClr val="3B3398"/>
                </a:solidFill>
              </a:rPr>
              <a:t>TERRA.vita</a:t>
            </a:r>
            <a:r>
              <a:rPr lang="de-DE" sz="1200" dirty="0" smtClean="0">
                <a:solidFill>
                  <a:srgbClr val="3B3398"/>
                </a:solidFill>
              </a:rPr>
              <a:t> im westl. Kreis Steinfurt wird zum Europäischen </a:t>
            </a:r>
            <a:r>
              <a:rPr lang="de-DE" sz="1200" dirty="0" err="1" smtClean="0">
                <a:solidFill>
                  <a:srgbClr val="3B3398"/>
                </a:solidFill>
              </a:rPr>
              <a:t>Geopark</a:t>
            </a:r>
            <a:r>
              <a:rPr lang="de-DE" sz="1200" dirty="0" smtClean="0">
                <a:solidFill>
                  <a:srgbClr val="3B3398"/>
                </a:solidFill>
              </a:rPr>
              <a:t> ernannt.</a:t>
            </a:r>
          </a:p>
        </p:txBody>
      </p:sp>
      <p:sp>
        <p:nvSpPr>
          <p:cNvPr id="45" name="Eingekerbter Richtungspfeil 44"/>
          <p:cNvSpPr/>
          <p:nvPr/>
        </p:nvSpPr>
        <p:spPr>
          <a:xfrm>
            <a:off x="4499992" y="4221088"/>
            <a:ext cx="1872208" cy="2016224"/>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46" name="Textfeld 45"/>
          <p:cNvSpPr txBox="1"/>
          <p:nvPr/>
        </p:nvSpPr>
        <p:spPr>
          <a:xfrm rot="5400000">
            <a:off x="5222866" y="4047929"/>
            <a:ext cx="400110" cy="602413"/>
          </a:xfrm>
          <a:prstGeom prst="rect">
            <a:avLst/>
          </a:prstGeom>
          <a:noFill/>
        </p:spPr>
        <p:txBody>
          <a:bodyPr vert="vert270" wrap="square" rtlCol="0">
            <a:spAutoFit/>
          </a:bodyPr>
          <a:lstStyle/>
          <a:p>
            <a:pPr algn="ctr"/>
            <a:r>
              <a:rPr lang="de-DE" sz="1400" b="1" dirty="0" smtClean="0">
                <a:solidFill>
                  <a:srgbClr val="39368A"/>
                </a:solidFill>
              </a:rPr>
              <a:t>2004</a:t>
            </a:r>
            <a:endParaRPr lang="de-DE" sz="1400" b="1" dirty="0">
              <a:solidFill>
                <a:srgbClr val="39368A"/>
              </a:solidFill>
            </a:endParaRPr>
          </a:p>
        </p:txBody>
      </p:sp>
      <p:sp>
        <p:nvSpPr>
          <p:cNvPr id="47" name="Textfeld 46"/>
          <p:cNvSpPr txBox="1"/>
          <p:nvPr/>
        </p:nvSpPr>
        <p:spPr>
          <a:xfrm rot="5400000">
            <a:off x="5128319" y="3684588"/>
            <a:ext cx="615553" cy="1872207"/>
          </a:xfrm>
          <a:prstGeom prst="rect">
            <a:avLst/>
          </a:prstGeom>
          <a:noFill/>
        </p:spPr>
        <p:txBody>
          <a:bodyPr vert="vert270" wrap="square" rtlCol="0">
            <a:spAutoFit/>
          </a:bodyPr>
          <a:lstStyle/>
          <a:p>
            <a:pPr algn="ctr"/>
            <a:r>
              <a:rPr lang="de-DE" sz="1400" b="1" dirty="0" smtClean="0">
                <a:solidFill>
                  <a:srgbClr val="39368A"/>
                </a:solidFill>
              </a:rPr>
              <a:t>Erster integrativer Reitweg</a:t>
            </a:r>
            <a:endParaRPr lang="de-DE" sz="1400" b="1" dirty="0">
              <a:solidFill>
                <a:srgbClr val="39368A"/>
              </a:solidFill>
            </a:endParaRPr>
          </a:p>
        </p:txBody>
      </p:sp>
      <p:sp>
        <p:nvSpPr>
          <p:cNvPr id="48" name="Textfeld 47"/>
          <p:cNvSpPr txBox="1"/>
          <p:nvPr/>
        </p:nvSpPr>
        <p:spPr>
          <a:xfrm rot="5400000">
            <a:off x="4605100" y="4576127"/>
            <a:ext cx="1661993" cy="1872208"/>
          </a:xfrm>
          <a:prstGeom prst="rect">
            <a:avLst/>
          </a:prstGeom>
          <a:noFill/>
        </p:spPr>
        <p:txBody>
          <a:bodyPr vert="vert270" wrap="square" rtlCol="0">
            <a:spAutoFit/>
          </a:bodyPr>
          <a:lstStyle/>
          <a:p>
            <a:pPr algn="just"/>
            <a:r>
              <a:rPr lang="de-DE" sz="1200" dirty="0" smtClean="0">
                <a:solidFill>
                  <a:srgbClr val="3B3398"/>
                </a:solidFill>
              </a:rPr>
              <a:t>Einrichtung von Deut-</a:t>
            </a:r>
            <a:r>
              <a:rPr lang="de-DE" sz="1200" dirty="0" err="1" smtClean="0">
                <a:solidFill>
                  <a:srgbClr val="3B3398"/>
                </a:solidFill>
              </a:rPr>
              <a:t>schlands</a:t>
            </a:r>
            <a:r>
              <a:rPr lang="de-DE" sz="1200" dirty="0" smtClean="0">
                <a:solidFill>
                  <a:srgbClr val="3B3398"/>
                </a:solidFill>
              </a:rPr>
              <a:t> erstem </a:t>
            </a:r>
            <a:r>
              <a:rPr lang="de-DE" sz="1200" dirty="0" err="1" smtClean="0">
                <a:solidFill>
                  <a:srgbClr val="3B3398"/>
                </a:solidFill>
              </a:rPr>
              <a:t>inte-grativem</a:t>
            </a:r>
            <a:r>
              <a:rPr lang="de-DE" sz="1200" dirty="0" smtClean="0">
                <a:solidFill>
                  <a:srgbClr val="3B3398"/>
                </a:solidFill>
              </a:rPr>
              <a:t> Reitweg mit breiten Trassen und </a:t>
            </a:r>
            <a:r>
              <a:rPr lang="de-DE" sz="1200" dirty="0" err="1" smtClean="0">
                <a:solidFill>
                  <a:srgbClr val="3B3398"/>
                </a:solidFill>
              </a:rPr>
              <a:t>barrierefreien</a:t>
            </a:r>
            <a:r>
              <a:rPr lang="de-DE" sz="1200" dirty="0" smtClean="0">
                <a:solidFill>
                  <a:srgbClr val="3B3398"/>
                </a:solidFill>
              </a:rPr>
              <a:t> Reitstationen für Reiter mit und ohne Behinderung in Altenberge, Nordwalde und Greven.</a:t>
            </a:r>
          </a:p>
        </p:txBody>
      </p:sp>
      <p:sp>
        <p:nvSpPr>
          <p:cNvPr id="49" name="Eingekerbter Richtungspfeil 48"/>
          <p:cNvSpPr/>
          <p:nvPr/>
        </p:nvSpPr>
        <p:spPr>
          <a:xfrm>
            <a:off x="2483768" y="3933056"/>
            <a:ext cx="1872208" cy="1152128"/>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0" name="Textfeld 49"/>
          <p:cNvSpPr txBox="1"/>
          <p:nvPr/>
        </p:nvSpPr>
        <p:spPr>
          <a:xfrm rot="5400000">
            <a:off x="3206642" y="3759897"/>
            <a:ext cx="400110" cy="602413"/>
          </a:xfrm>
          <a:prstGeom prst="rect">
            <a:avLst/>
          </a:prstGeom>
          <a:noFill/>
        </p:spPr>
        <p:txBody>
          <a:bodyPr vert="vert270" wrap="square" rtlCol="0">
            <a:spAutoFit/>
          </a:bodyPr>
          <a:lstStyle/>
          <a:p>
            <a:pPr algn="ctr"/>
            <a:r>
              <a:rPr lang="de-DE" sz="1400" b="1" dirty="0" smtClean="0">
                <a:solidFill>
                  <a:srgbClr val="39368A"/>
                </a:solidFill>
              </a:rPr>
              <a:t>2005</a:t>
            </a:r>
            <a:endParaRPr lang="de-DE" sz="1400" b="1" dirty="0">
              <a:solidFill>
                <a:srgbClr val="39368A"/>
              </a:solidFill>
            </a:endParaRPr>
          </a:p>
        </p:txBody>
      </p:sp>
      <p:sp>
        <p:nvSpPr>
          <p:cNvPr id="53" name="Textfeld 52"/>
          <p:cNvSpPr txBox="1"/>
          <p:nvPr/>
        </p:nvSpPr>
        <p:spPr>
          <a:xfrm rot="5400000">
            <a:off x="2958207" y="3759423"/>
            <a:ext cx="923330" cy="1872208"/>
          </a:xfrm>
          <a:prstGeom prst="rect">
            <a:avLst/>
          </a:prstGeom>
          <a:noFill/>
        </p:spPr>
        <p:txBody>
          <a:bodyPr vert="vert270" wrap="square" rtlCol="0">
            <a:spAutoFit/>
          </a:bodyPr>
          <a:lstStyle/>
          <a:p>
            <a:pPr algn="just"/>
            <a:r>
              <a:rPr lang="de-DE" sz="1200" dirty="0" smtClean="0">
                <a:solidFill>
                  <a:srgbClr val="3B3398"/>
                </a:solidFill>
              </a:rPr>
              <a:t>EmsRadweg durch den Kreis Steinfurt wird zur „</a:t>
            </a:r>
            <a:r>
              <a:rPr lang="de-DE" sz="1200" dirty="0" err="1" smtClean="0">
                <a:solidFill>
                  <a:srgbClr val="3B3398"/>
                </a:solidFill>
              </a:rPr>
              <a:t>Radroute</a:t>
            </a:r>
            <a:r>
              <a:rPr lang="de-DE" sz="1200" dirty="0" smtClean="0">
                <a:solidFill>
                  <a:srgbClr val="3B3398"/>
                </a:solidFill>
              </a:rPr>
              <a:t> des Jahres 2005“ in NRW gekürt.</a:t>
            </a:r>
          </a:p>
        </p:txBody>
      </p:sp>
      <p:sp>
        <p:nvSpPr>
          <p:cNvPr id="54" name="Eingekerbter Richtungspfeil 53"/>
          <p:cNvSpPr/>
          <p:nvPr/>
        </p:nvSpPr>
        <p:spPr>
          <a:xfrm>
            <a:off x="4499992" y="2996952"/>
            <a:ext cx="1872208" cy="1152128"/>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5" name="Textfeld 54"/>
          <p:cNvSpPr txBox="1"/>
          <p:nvPr/>
        </p:nvSpPr>
        <p:spPr>
          <a:xfrm rot="5400000">
            <a:off x="5222866" y="2823793"/>
            <a:ext cx="400110" cy="602413"/>
          </a:xfrm>
          <a:prstGeom prst="rect">
            <a:avLst/>
          </a:prstGeom>
          <a:noFill/>
        </p:spPr>
        <p:txBody>
          <a:bodyPr vert="vert270" wrap="square" rtlCol="0">
            <a:spAutoFit/>
          </a:bodyPr>
          <a:lstStyle/>
          <a:p>
            <a:pPr algn="ctr"/>
            <a:r>
              <a:rPr lang="de-DE" sz="1400" b="1" dirty="0" smtClean="0">
                <a:solidFill>
                  <a:srgbClr val="39368A"/>
                </a:solidFill>
              </a:rPr>
              <a:t>2009</a:t>
            </a:r>
            <a:endParaRPr lang="de-DE" sz="1400" b="1" dirty="0">
              <a:solidFill>
                <a:srgbClr val="39368A"/>
              </a:solidFill>
            </a:endParaRPr>
          </a:p>
        </p:txBody>
      </p:sp>
      <p:sp>
        <p:nvSpPr>
          <p:cNvPr id="56" name="Textfeld 55"/>
          <p:cNvSpPr txBox="1"/>
          <p:nvPr/>
        </p:nvSpPr>
        <p:spPr>
          <a:xfrm rot="5400000">
            <a:off x="5230451" y="2256837"/>
            <a:ext cx="400110" cy="2088232"/>
          </a:xfrm>
          <a:prstGeom prst="rect">
            <a:avLst/>
          </a:prstGeom>
          <a:noFill/>
        </p:spPr>
        <p:txBody>
          <a:bodyPr vert="vert270" wrap="square" rtlCol="0">
            <a:spAutoFit/>
          </a:bodyPr>
          <a:lstStyle/>
          <a:p>
            <a:pPr algn="ctr"/>
            <a:r>
              <a:rPr lang="de-DE" sz="1400" b="1" dirty="0" smtClean="0">
                <a:solidFill>
                  <a:srgbClr val="39368A"/>
                </a:solidFill>
              </a:rPr>
              <a:t>„</a:t>
            </a:r>
            <a:r>
              <a:rPr lang="de-DE" sz="1400" b="1" dirty="0" err="1" smtClean="0">
                <a:solidFill>
                  <a:srgbClr val="39368A"/>
                </a:solidFill>
              </a:rPr>
              <a:t>RadBahn</a:t>
            </a:r>
            <a:r>
              <a:rPr lang="de-DE" sz="1400" b="1" dirty="0" smtClean="0">
                <a:solidFill>
                  <a:srgbClr val="39368A"/>
                </a:solidFill>
              </a:rPr>
              <a:t> Münsterland“</a:t>
            </a:r>
            <a:endParaRPr lang="de-DE" sz="1400" b="1" dirty="0">
              <a:solidFill>
                <a:srgbClr val="39368A"/>
              </a:solidFill>
            </a:endParaRPr>
          </a:p>
        </p:txBody>
      </p:sp>
      <p:sp>
        <p:nvSpPr>
          <p:cNvPr id="57" name="Textfeld 56"/>
          <p:cNvSpPr txBox="1"/>
          <p:nvPr/>
        </p:nvSpPr>
        <p:spPr>
          <a:xfrm rot="5400000">
            <a:off x="4974431" y="2810545"/>
            <a:ext cx="923330" cy="1872208"/>
          </a:xfrm>
          <a:prstGeom prst="rect">
            <a:avLst/>
          </a:prstGeom>
          <a:noFill/>
        </p:spPr>
        <p:txBody>
          <a:bodyPr vert="vert270" wrap="square" rtlCol="0">
            <a:spAutoFit/>
          </a:bodyPr>
          <a:lstStyle/>
          <a:p>
            <a:pPr algn="just"/>
            <a:r>
              <a:rPr lang="de-DE" sz="1200" dirty="0" smtClean="0">
                <a:solidFill>
                  <a:srgbClr val="3B3398"/>
                </a:solidFill>
              </a:rPr>
              <a:t>Beginn des Projektes „</a:t>
            </a:r>
            <a:r>
              <a:rPr lang="de-DE" sz="1200" dirty="0" err="1" smtClean="0">
                <a:solidFill>
                  <a:srgbClr val="3B3398"/>
                </a:solidFill>
              </a:rPr>
              <a:t>RadBahn</a:t>
            </a:r>
            <a:r>
              <a:rPr lang="de-DE" sz="1200" dirty="0" smtClean="0">
                <a:solidFill>
                  <a:srgbClr val="3B3398"/>
                </a:solidFill>
              </a:rPr>
              <a:t> Münsterland“ – der Bahnradweg Coesfeld-Rheine.</a:t>
            </a:r>
          </a:p>
        </p:txBody>
      </p:sp>
      <p:sp>
        <p:nvSpPr>
          <p:cNvPr id="59" name="Ellipse 58"/>
          <p:cNvSpPr/>
          <p:nvPr/>
        </p:nvSpPr>
        <p:spPr>
          <a:xfrm>
            <a:off x="2339752" y="244360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0" name="Gerade Verbindung 59"/>
          <p:cNvCxnSpPr/>
          <p:nvPr/>
        </p:nvCxnSpPr>
        <p:spPr>
          <a:xfrm flipH="1" flipV="1">
            <a:off x="2232960" y="2556842"/>
            <a:ext cx="1450" cy="44829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a:off x="1838325" y="2995613"/>
            <a:ext cx="404813"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flipH="1" flipV="1">
            <a:off x="1040606" y="3579019"/>
            <a:ext cx="4452" cy="51430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41" name="Grafik 40" descr="2001_TERRA.vita.jpg"/>
          <p:cNvPicPr>
            <a:picLocks noChangeAspect="1"/>
          </p:cNvPicPr>
          <p:nvPr/>
        </p:nvPicPr>
        <p:blipFill>
          <a:blip r:embed="rId3" cstate="print"/>
          <a:stretch>
            <a:fillRect/>
          </a:stretch>
        </p:blipFill>
        <p:spPr>
          <a:xfrm>
            <a:off x="251520" y="2924944"/>
            <a:ext cx="1579379" cy="1087977"/>
          </a:xfrm>
          <a:prstGeom prst="rect">
            <a:avLst/>
          </a:prstGeom>
          <a:ln w="19050">
            <a:solidFill>
              <a:srgbClr val="C0B59D"/>
            </a:solidFill>
          </a:ln>
        </p:spPr>
      </p:pic>
      <p:cxnSp>
        <p:nvCxnSpPr>
          <p:cNvPr id="78" name="Gerade Verbindung 77"/>
          <p:cNvCxnSpPr/>
          <p:nvPr/>
        </p:nvCxnSpPr>
        <p:spPr>
          <a:xfrm flipV="1">
            <a:off x="2222847" y="2544961"/>
            <a:ext cx="201489" cy="228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flipV="1">
            <a:off x="1979712" y="5662613"/>
            <a:ext cx="153888" cy="917"/>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52" name="Grafik 51" descr="2004_Steinfurt_Karte B54_Menebröcker.jpg"/>
          <p:cNvPicPr>
            <a:picLocks noChangeAspect="1"/>
          </p:cNvPicPr>
          <p:nvPr/>
        </p:nvPicPr>
        <p:blipFill>
          <a:blip r:embed="rId4" cstate="print"/>
          <a:srcRect l="2495" t="2805" r="351" b="2636"/>
          <a:stretch>
            <a:fillRect/>
          </a:stretch>
        </p:blipFill>
        <p:spPr>
          <a:xfrm>
            <a:off x="107504" y="5262534"/>
            <a:ext cx="1877790" cy="902925"/>
          </a:xfrm>
          <a:prstGeom prst="rect">
            <a:avLst/>
          </a:prstGeom>
          <a:ln w="19050">
            <a:solidFill>
              <a:srgbClr val="C0B59D"/>
            </a:solidFill>
          </a:ln>
        </p:spPr>
      </p:pic>
      <p:cxnSp>
        <p:nvCxnSpPr>
          <p:cNvPr id="96" name="Gerade Verbindung 95"/>
          <p:cNvCxnSpPr/>
          <p:nvPr/>
        </p:nvCxnSpPr>
        <p:spPr>
          <a:xfrm>
            <a:off x="2339752" y="5157192"/>
            <a:ext cx="2168748" cy="5358"/>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98" name="Ellipse 97"/>
          <p:cNvSpPr/>
          <p:nvPr/>
        </p:nvSpPr>
        <p:spPr>
          <a:xfrm>
            <a:off x="4408936" y="2437555"/>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9" name="Gerade Verbindung 98"/>
          <p:cNvCxnSpPr/>
          <p:nvPr/>
        </p:nvCxnSpPr>
        <p:spPr>
          <a:xfrm flipV="1">
            <a:off x="4291013" y="2543476"/>
            <a:ext cx="98" cy="45689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flipV="1">
            <a:off x="4283968" y="2550618"/>
            <a:ext cx="201489" cy="228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flipV="1">
            <a:off x="2411760" y="2994571"/>
            <a:ext cx="1887441" cy="238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p:nvCxnSpPr>
        <p:spPr>
          <a:xfrm>
            <a:off x="2413126" y="2989231"/>
            <a:ext cx="1462" cy="153514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p:nvCxnSpPr>
        <p:spPr>
          <a:xfrm>
            <a:off x="2407444" y="4512469"/>
            <a:ext cx="83344"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rot="5400000">
            <a:off x="1740283" y="5940684"/>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cxnSp>
        <p:nvCxnSpPr>
          <p:cNvPr id="118" name="Gerade Verbindung 117"/>
          <p:cNvCxnSpPr/>
          <p:nvPr/>
        </p:nvCxnSpPr>
        <p:spPr>
          <a:xfrm flipV="1">
            <a:off x="5431631" y="2914652"/>
            <a:ext cx="0" cy="92867"/>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flipV="1">
            <a:off x="4348163" y="2919413"/>
            <a:ext cx="0" cy="80486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58" name="Grafik 57" descr="2009_RadBahn Münsterland.jpg"/>
          <p:cNvPicPr>
            <a:picLocks noChangeAspect="1"/>
          </p:cNvPicPr>
          <p:nvPr/>
        </p:nvPicPr>
        <p:blipFill>
          <a:blip r:embed="rId5" cstate="print"/>
          <a:stretch>
            <a:fillRect/>
          </a:stretch>
        </p:blipFill>
        <p:spPr>
          <a:xfrm>
            <a:off x="2555776" y="3068960"/>
            <a:ext cx="1870348" cy="770143"/>
          </a:xfrm>
          <a:prstGeom prst="rect">
            <a:avLst/>
          </a:prstGeom>
          <a:ln w="19050">
            <a:solidFill>
              <a:srgbClr val="C0B59D"/>
            </a:solidFill>
          </a:ln>
        </p:spPr>
      </p:pic>
      <p:sp>
        <p:nvSpPr>
          <p:cNvPr id="89" name="Textfeld 88"/>
          <p:cNvSpPr txBox="1"/>
          <p:nvPr/>
        </p:nvSpPr>
        <p:spPr>
          <a:xfrm rot="5400000">
            <a:off x="1580075" y="3785207"/>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90" name="Textfeld 89"/>
          <p:cNvSpPr txBox="1"/>
          <p:nvPr/>
        </p:nvSpPr>
        <p:spPr>
          <a:xfrm rot="5400000">
            <a:off x="4148549" y="3612050"/>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1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8" name="Textfeld 47"/>
          <p:cNvSpPr txBox="1"/>
          <p:nvPr/>
        </p:nvSpPr>
        <p:spPr>
          <a:xfrm>
            <a:off x="2486308"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50" name="Textfeld 49"/>
          <p:cNvSpPr txBox="1"/>
          <p:nvPr/>
        </p:nvSpPr>
        <p:spPr>
          <a:xfrm>
            <a:off x="3206388"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2" name="Textfeld 51"/>
          <p:cNvSpPr txBox="1"/>
          <p:nvPr/>
        </p:nvSpPr>
        <p:spPr>
          <a:xfrm>
            <a:off x="3822303"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4" name="Textfeld 53"/>
          <p:cNvSpPr txBox="1"/>
          <p:nvPr/>
        </p:nvSpPr>
        <p:spPr>
          <a:xfrm>
            <a:off x="449999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6" name="Textfeld 55"/>
          <p:cNvSpPr txBox="1"/>
          <p:nvPr/>
        </p:nvSpPr>
        <p:spPr>
          <a:xfrm>
            <a:off x="514806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8" name="Textfeld 57"/>
          <p:cNvSpPr txBox="1"/>
          <p:nvPr/>
        </p:nvSpPr>
        <p:spPr>
          <a:xfrm>
            <a:off x="5838527"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60" name="Textfeld 59"/>
          <p:cNvSpPr txBox="1"/>
          <p:nvPr/>
        </p:nvSpPr>
        <p:spPr>
          <a:xfrm>
            <a:off x="651621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2" name="Textfeld 61"/>
          <p:cNvSpPr txBox="1"/>
          <p:nvPr/>
        </p:nvSpPr>
        <p:spPr>
          <a:xfrm>
            <a:off x="7206679"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2010 bis 2016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7884368"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2016</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7687394"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7597497"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2010</a:t>
            </a:r>
            <a:endParaRPr lang="de-DE" sz="1600" b="1" dirty="0">
              <a:solidFill>
                <a:srgbClr val="39368A"/>
              </a:solidFill>
              <a:latin typeface="Arial" pitchFamily="34" charset="0"/>
              <a:ea typeface="+mj-ea"/>
              <a:cs typeface="Arial" pitchFamily="34" charset="0"/>
            </a:endParaRPr>
          </a:p>
        </p:txBody>
      </p:sp>
      <p:sp>
        <p:nvSpPr>
          <p:cNvPr id="47" name="Textfeld 46"/>
          <p:cNvSpPr txBox="1"/>
          <p:nvPr/>
        </p:nvSpPr>
        <p:spPr>
          <a:xfrm>
            <a:off x="1766228"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Tree>
  </p:cSld>
  <p:clrMapOvr>
    <a:masterClrMapping/>
  </p:clrMapOvr>
  <p:transition advClick="0" advTm="3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2016</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2010 bis 2016</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2010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64" name="Eingekerbter Richtungspfeil 63"/>
          <p:cNvSpPr/>
          <p:nvPr/>
        </p:nvSpPr>
        <p:spPr>
          <a:xfrm>
            <a:off x="2411760" y="4869160"/>
            <a:ext cx="1872208" cy="792088"/>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0" name="Ellipse 29"/>
          <p:cNvSpPr/>
          <p:nvPr/>
        </p:nvSpPr>
        <p:spPr>
          <a:xfrm>
            <a:off x="2915816" y="245411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 Verbindung 46"/>
          <p:cNvCxnSpPr/>
          <p:nvPr/>
        </p:nvCxnSpPr>
        <p:spPr>
          <a:xfrm>
            <a:off x="3019425" y="2926556"/>
            <a:ext cx="359569" cy="238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2015</a:t>
            </a:r>
            <a:endParaRPr lang="de-DE" sz="2400" b="1" dirty="0">
              <a:solidFill>
                <a:srgbClr val="3B3398"/>
              </a:solidFill>
            </a:endParaRPr>
          </a:p>
        </p:txBody>
      </p:sp>
      <p:cxnSp>
        <p:nvCxnSpPr>
          <p:cNvPr id="70" name="Gerade Verbindung 69"/>
          <p:cNvCxnSpPr/>
          <p:nvPr/>
        </p:nvCxnSpPr>
        <p:spPr>
          <a:xfrm flipV="1">
            <a:off x="3371850" y="2917801"/>
            <a:ext cx="1414" cy="196138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3026204" y="2642849"/>
            <a:ext cx="1878" cy="29085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5400000">
            <a:off x="4058366" y="265106"/>
            <a:ext cx="518091" cy="1661304"/>
          </a:xfrm>
          <a:prstGeom prst="rect">
            <a:avLst/>
          </a:prstGeom>
          <a:noFill/>
        </p:spPr>
        <p:txBody>
          <a:bodyPr vert="vert270" wrap="square" rtlCol="0">
            <a:spAutoFit/>
          </a:bodyPr>
          <a:lstStyle/>
          <a:p>
            <a:pPr>
              <a:lnSpc>
                <a:spcPts val="1300"/>
              </a:lnSpc>
            </a:pPr>
            <a:r>
              <a:rPr lang="de-DE" sz="1400" b="1" dirty="0" smtClean="0">
                <a:solidFill>
                  <a:srgbClr val="C0B59D"/>
                </a:solidFill>
              </a:rPr>
              <a:t>2014</a:t>
            </a:r>
            <a:r>
              <a:rPr lang="de-DE" sz="1400" dirty="0" smtClean="0">
                <a:solidFill>
                  <a:srgbClr val="C0B59D"/>
                </a:solidFill>
              </a:rPr>
              <a:t> Teilabzug der</a:t>
            </a:r>
          </a:p>
          <a:p>
            <a:pPr>
              <a:lnSpc>
                <a:spcPts val="1300"/>
              </a:lnSpc>
            </a:pPr>
            <a:r>
              <a:rPr lang="de-DE" sz="1400" dirty="0" smtClean="0">
                <a:solidFill>
                  <a:srgbClr val="C0B59D"/>
                </a:solidFill>
              </a:rPr>
              <a:t>ISAF aus Afghanistan</a:t>
            </a:r>
          </a:p>
        </p:txBody>
      </p:sp>
      <p:sp>
        <p:nvSpPr>
          <p:cNvPr id="44" name="Textfeld 43"/>
          <p:cNvSpPr txBox="1"/>
          <p:nvPr/>
        </p:nvSpPr>
        <p:spPr>
          <a:xfrm rot="5400000">
            <a:off x="3160983" y="4696002"/>
            <a:ext cx="400110" cy="602413"/>
          </a:xfrm>
          <a:prstGeom prst="rect">
            <a:avLst/>
          </a:prstGeom>
          <a:noFill/>
        </p:spPr>
        <p:txBody>
          <a:bodyPr vert="vert270" wrap="square" rtlCol="0">
            <a:spAutoFit/>
          </a:bodyPr>
          <a:lstStyle/>
          <a:p>
            <a:pPr algn="ctr"/>
            <a:r>
              <a:rPr lang="de-DE" sz="1400" b="1" dirty="0" smtClean="0">
                <a:solidFill>
                  <a:srgbClr val="39368A"/>
                </a:solidFill>
              </a:rPr>
              <a:t>2012</a:t>
            </a:r>
            <a:endParaRPr lang="de-DE" sz="1400" b="1" dirty="0">
              <a:solidFill>
                <a:srgbClr val="39368A"/>
              </a:solidFill>
            </a:endParaRPr>
          </a:p>
        </p:txBody>
      </p:sp>
      <p:sp>
        <p:nvSpPr>
          <p:cNvPr id="80" name="Textfeld 79"/>
          <p:cNvSpPr txBox="1"/>
          <p:nvPr/>
        </p:nvSpPr>
        <p:spPr>
          <a:xfrm rot="5400000">
            <a:off x="2138806" y="419742"/>
            <a:ext cx="684803" cy="1445280"/>
          </a:xfrm>
          <a:prstGeom prst="rect">
            <a:avLst/>
          </a:prstGeom>
          <a:noFill/>
        </p:spPr>
        <p:txBody>
          <a:bodyPr vert="vert270" wrap="square" rtlCol="0">
            <a:spAutoFit/>
          </a:bodyPr>
          <a:lstStyle/>
          <a:p>
            <a:pPr>
              <a:lnSpc>
                <a:spcPts val="1300"/>
              </a:lnSpc>
            </a:pPr>
            <a:r>
              <a:rPr lang="de-DE" sz="1400" b="1" dirty="0" smtClean="0">
                <a:solidFill>
                  <a:srgbClr val="C0B59D"/>
                </a:solidFill>
              </a:rPr>
              <a:t>2010</a:t>
            </a:r>
            <a:r>
              <a:rPr lang="de-DE" sz="1400" dirty="0" smtClean="0">
                <a:solidFill>
                  <a:srgbClr val="C0B59D"/>
                </a:solidFill>
              </a:rPr>
              <a:t> David </a:t>
            </a:r>
          </a:p>
          <a:p>
            <a:pPr>
              <a:lnSpc>
                <a:spcPts val="1300"/>
              </a:lnSpc>
            </a:pPr>
            <a:r>
              <a:rPr lang="de-DE" sz="1400" dirty="0" smtClean="0">
                <a:solidFill>
                  <a:srgbClr val="C0B59D"/>
                </a:solidFill>
              </a:rPr>
              <a:t>Cameron wird </a:t>
            </a:r>
          </a:p>
          <a:p>
            <a:pPr>
              <a:lnSpc>
                <a:spcPts val="1300"/>
              </a:lnSpc>
            </a:pPr>
            <a:r>
              <a:rPr lang="de-DE" sz="1400" dirty="0" smtClean="0">
                <a:solidFill>
                  <a:srgbClr val="C0B59D"/>
                </a:solidFill>
              </a:rPr>
              <a:t>Premierminister </a:t>
            </a:r>
          </a:p>
        </p:txBody>
      </p:sp>
      <p:sp>
        <p:nvSpPr>
          <p:cNvPr id="79" name="Textfeld 78"/>
          <p:cNvSpPr txBox="1"/>
          <p:nvPr/>
        </p:nvSpPr>
        <p:spPr>
          <a:xfrm rot="5400000">
            <a:off x="2467963" y="1031810"/>
            <a:ext cx="684803" cy="1661304"/>
          </a:xfrm>
          <a:prstGeom prst="rect">
            <a:avLst/>
          </a:prstGeom>
          <a:noFill/>
        </p:spPr>
        <p:txBody>
          <a:bodyPr vert="vert270" wrap="square" rtlCol="0">
            <a:spAutoFit/>
          </a:bodyPr>
          <a:lstStyle/>
          <a:p>
            <a:pPr>
              <a:lnSpc>
                <a:spcPts val="1300"/>
              </a:lnSpc>
            </a:pPr>
            <a:r>
              <a:rPr lang="de-DE" sz="1400" b="1" dirty="0" smtClean="0">
                <a:solidFill>
                  <a:srgbClr val="C0B59D"/>
                </a:solidFill>
              </a:rPr>
              <a:t>2012</a:t>
            </a:r>
            <a:r>
              <a:rPr lang="de-DE" sz="1400" dirty="0" smtClean="0">
                <a:solidFill>
                  <a:srgbClr val="C0B59D"/>
                </a:solidFill>
              </a:rPr>
              <a:t> Putin zum </a:t>
            </a:r>
          </a:p>
          <a:p>
            <a:pPr>
              <a:lnSpc>
                <a:spcPts val="1300"/>
              </a:lnSpc>
            </a:pPr>
            <a:r>
              <a:rPr lang="de-DE" sz="1400" dirty="0" smtClean="0">
                <a:solidFill>
                  <a:srgbClr val="C0B59D"/>
                </a:solidFill>
              </a:rPr>
              <a:t>dritten Mal </a:t>
            </a:r>
          </a:p>
          <a:p>
            <a:pPr>
              <a:lnSpc>
                <a:spcPts val="1300"/>
              </a:lnSpc>
            </a:pPr>
            <a:r>
              <a:rPr lang="de-DE" sz="1400" dirty="0" smtClean="0">
                <a:solidFill>
                  <a:srgbClr val="C0B59D"/>
                </a:solidFill>
              </a:rPr>
              <a:t>russischer Präsident </a:t>
            </a:r>
          </a:p>
        </p:txBody>
      </p:sp>
      <p:sp>
        <p:nvSpPr>
          <p:cNvPr id="81" name="Textfeld 80"/>
          <p:cNvSpPr txBox="1"/>
          <p:nvPr/>
        </p:nvSpPr>
        <p:spPr>
          <a:xfrm rot="5400000">
            <a:off x="3559431" y="697154"/>
            <a:ext cx="518091" cy="1517288"/>
          </a:xfrm>
          <a:prstGeom prst="rect">
            <a:avLst/>
          </a:prstGeom>
          <a:noFill/>
        </p:spPr>
        <p:txBody>
          <a:bodyPr vert="vert270" wrap="square" rtlCol="0">
            <a:spAutoFit/>
          </a:bodyPr>
          <a:lstStyle/>
          <a:p>
            <a:pPr>
              <a:lnSpc>
                <a:spcPts val="1300"/>
              </a:lnSpc>
            </a:pPr>
            <a:r>
              <a:rPr lang="de-DE" sz="1400" b="1" dirty="0" smtClean="0">
                <a:solidFill>
                  <a:srgbClr val="C0B59D"/>
                </a:solidFill>
              </a:rPr>
              <a:t>2013</a:t>
            </a:r>
            <a:r>
              <a:rPr lang="de-DE" sz="1400" dirty="0" smtClean="0">
                <a:solidFill>
                  <a:srgbClr val="C0B59D"/>
                </a:solidFill>
              </a:rPr>
              <a:t> Anschlag </a:t>
            </a:r>
          </a:p>
          <a:p>
            <a:pPr>
              <a:lnSpc>
                <a:spcPts val="1300"/>
              </a:lnSpc>
            </a:pPr>
            <a:r>
              <a:rPr lang="de-DE" sz="1400" dirty="0" smtClean="0">
                <a:solidFill>
                  <a:srgbClr val="C0B59D"/>
                </a:solidFill>
              </a:rPr>
              <a:t>Boston-Marathon</a:t>
            </a:r>
          </a:p>
        </p:txBody>
      </p:sp>
      <p:sp>
        <p:nvSpPr>
          <p:cNvPr id="77" name="Textfeld 76"/>
          <p:cNvSpPr txBox="1"/>
          <p:nvPr/>
        </p:nvSpPr>
        <p:spPr>
          <a:xfrm rot="5400000">
            <a:off x="5381126" y="925758"/>
            <a:ext cx="1184940" cy="1517288"/>
          </a:xfrm>
          <a:prstGeom prst="rect">
            <a:avLst/>
          </a:prstGeom>
          <a:noFill/>
        </p:spPr>
        <p:txBody>
          <a:bodyPr vert="vert270" wrap="square" rtlCol="0">
            <a:spAutoFit/>
          </a:bodyPr>
          <a:lstStyle/>
          <a:p>
            <a:pPr>
              <a:lnSpc>
                <a:spcPts val="1300"/>
              </a:lnSpc>
            </a:pPr>
            <a:r>
              <a:rPr lang="de-DE" sz="1400" b="1" dirty="0" smtClean="0">
                <a:solidFill>
                  <a:srgbClr val="C0B59D"/>
                </a:solidFill>
              </a:rPr>
              <a:t>Ab 2015</a:t>
            </a:r>
            <a:r>
              <a:rPr lang="de-DE" sz="1400" dirty="0" smtClean="0">
                <a:solidFill>
                  <a:srgbClr val="C0B59D"/>
                </a:solidFill>
              </a:rPr>
              <a:t> </a:t>
            </a:r>
          </a:p>
          <a:p>
            <a:pPr>
              <a:lnSpc>
                <a:spcPts val="1300"/>
              </a:lnSpc>
            </a:pPr>
            <a:r>
              <a:rPr lang="de-DE" sz="1400" dirty="0" smtClean="0">
                <a:solidFill>
                  <a:srgbClr val="C0B59D"/>
                </a:solidFill>
              </a:rPr>
              <a:t>Diskussionen über </a:t>
            </a:r>
          </a:p>
          <a:p>
            <a:pPr>
              <a:lnSpc>
                <a:spcPts val="1300"/>
              </a:lnSpc>
            </a:pPr>
            <a:r>
              <a:rPr lang="de-DE" sz="1400" dirty="0" smtClean="0">
                <a:solidFill>
                  <a:srgbClr val="C0B59D"/>
                </a:solidFill>
              </a:rPr>
              <a:t>Öffnung der </a:t>
            </a:r>
          </a:p>
          <a:p>
            <a:pPr>
              <a:lnSpc>
                <a:spcPts val="1300"/>
              </a:lnSpc>
            </a:pPr>
            <a:r>
              <a:rPr lang="de-DE" sz="1400" dirty="0" smtClean="0">
                <a:solidFill>
                  <a:srgbClr val="C0B59D"/>
                </a:solidFill>
              </a:rPr>
              <a:t>deutschen Grenze </a:t>
            </a:r>
          </a:p>
          <a:p>
            <a:pPr>
              <a:lnSpc>
                <a:spcPts val="1300"/>
              </a:lnSpc>
            </a:pPr>
            <a:r>
              <a:rPr lang="de-DE" sz="1400" dirty="0" smtClean="0">
                <a:solidFill>
                  <a:srgbClr val="C0B59D"/>
                </a:solidFill>
              </a:rPr>
              <a:t>für Bürgerkriegs-</a:t>
            </a:r>
          </a:p>
          <a:p>
            <a:pPr>
              <a:lnSpc>
                <a:spcPts val="1300"/>
              </a:lnSpc>
            </a:pPr>
            <a:r>
              <a:rPr lang="de-DE" sz="1400" dirty="0" err="1" smtClean="0">
                <a:solidFill>
                  <a:srgbClr val="C0B59D"/>
                </a:solidFill>
              </a:rPr>
              <a:t>flüchtlinge</a:t>
            </a:r>
            <a:endParaRPr lang="de-DE" sz="1400" dirty="0" smtClean="0">
              <a:solidFill>
                <a:srgbClr val="C0B59D"/>
              </a:solidFill>
            </a:endParaRPr>
          </a:p>
        </p:txBody>
      </p:sp>
      <p:sp>
        <p:nvSpPr>
          <p:cNvPr id="82" name="Textfeld 81"/>
          <p:cNvSpPr txBox="1"/>
          <p:nvPr/>
        </p:nvSpPr>
        <p:spPr>
          <a:xfrm rot="5400000">
            <a:off x="7046698" y="445126"/>
            <a:ext cx="518091" cy="1301264"/>
          </a:xfrm>
          <a:prstGeom prst="rect">
            <a:avLst/>
          </a:prstGeom>
          <a:noFill/>
        </p:spPr>
        <p:txBody>
          <a:bodyPr vert="vert270" wrap="square" rtlCol="0">
            <a:spAutoFit/>
          </a:bodyPr>
          <a:lstStyle/>
          <a:p>
            <a:pPr>
              <a:lnSpc>
                <a:spcPts val="1300"/>
              </a:lnSpc>
            </a:pPr>
            <a:r>
              <a:rPr lang="de-DE" sz="1400" b="1" dirty="0" smtClean="0">
                <a:solidFill>
                  <a:srgbClr val="C0B59D"/>
                </a:solidFill>
              </a:rPr>
              <a:t>2016 </a:t>
            </a:r>
            <a:r>
              <a:rPr lang="de-DE" sz="1400" dirty="0" err="1" smtClean="0">
                <a:solidFill>
                  <a:srgbClr val="C0B59D"/>
                </a:solidFill>
              </a:rPr>
              <a:t>Brexit</a:t>
            </a:r>
            <a:r>
              <a:rPr lang="de-DE" sz="1400" dirty="0" smtClean="0">
                <a:solidFill>
                  <a:srgbClr val="C0B59D"/>
                </a:solidFill>
              </a:rPr>
              <a:t> der </a:t>
            </a:r>
          </a:p>
          <a:p>
            <a:pPr>
              <a:lnSpc>
                <a:spcPts val="1300"/>
              </a:lnSpc>
            </a:pPr>
            <a:r>
              <a:rPr lang="de-DE" sz="1400" dirty="0" smtClean="0">
                <a:solidFill>
                  <a:srgbClr val="C0B59D"/>
                </a:solidFill>
              </a:rPr>
              <a:t>Briten </a:t>
            </a:r>
          </a:p>
        </p:txBody>
      </p:sp>
      <p:sp>
        <p:nvSpPr>
          <p:cNvPr id="83" name="Textfeld 82"/>
          <p:cNvSpPr txBox="1"/>
          <p:nvPr/>
        </p:nvSpPr>
        <p:spPr>
          <a:xfrm rot="5400000">
            <a:off x="3040087" y="4384849"/>
            <a:ext cx="615553" cy="1872207"/>
          </a:xfrm>
          <a:prstGeom prst="rect">
            <a:avLst/>
          </a:prstGeom>
          <a:noFill/>
        </p:spPr>
        <p:txBody>
          <a:bodyPr vert="vert270" wrap="square" rtlCol="0">
            <a:spAutoFit/>
          </a:bodyPr>
          <a:lstStyle/>
          <a:p>
            <a:pPr algn="ctr"/>
            <a:r>
              <a:rPr lang="de-DE" sz="1400" b="1" dirty="0" smtClean="0">
                <a:solidFill>
                  <a:srgbClr val="39368A"/>
                </a:solidFill>
              </a:rPr>
              <a:t>Burgsteinfurt – Neubau Fachhochschule</a:t>
            </a:r>
            <a:endParaRPr lang="de-DE" sz="1400" b="1" dirty="0">
              <a:solidFill>
                <a:srgbClr val="39368A"/>
              </a:solidFill>
            </a:endParaRPr>
          </a:p>
        </p:txBody>
      </p:sp>
      <p:pic>
        <p:nvPicPr>
          <p:cNvPr id="78" name="Grafik 77" descr="2012_Burgsteinfurt_Neubau FH_Menebröker.JPG"/>
          <p:cNvPicPr>
            <a:picLocks noChangeAspect="1"/>
          </p:cNvPicPr>
          <p:nvPr/>
        </p:nvPicPr>
        <p:blipFill>
          <a:blip r:embed="rId2" cstate="print"/>
          <a:stretch>
            <a:fillRect/>
          </a:stretch>
        </p:blipFill>
        <p:spPr>
          <a:xfrm>
            <a:off x="2227486" y="3068960"/>
            <a:ext cx="2208245" cy="1656184"/>
          </a:xfrm>
          <a:prstGeom prst="rect">
            <a:avLst/>
          </a:prstGeom>
          <a:ln w="19050">
            <a:solidFill>
              <a:srgbClr val="C0B59D"/>
            </a:solidFill>
          </a:ln>
        </p:spPr>
      </p:pic>
      <p:sp>
        <p:nvSpPr>
          <p:cNvPr id="28" name="Textfeld 27"/>
          <p:cNvSpPr txBox="1"/>
          <p:nvPr/>
        </p:nvSpPr>
        <p:spPr>
          <a:xfrm rot="5400000">
            <a:off x="4188555" y="4485715"/>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33" name="Eingekerbter Richtungspfeil 32"/>
          <p:cNvSpPr/>
          <p:nvPr/>
        </p:nvSpPr>
        <p:spPr>
          <a:xfrm>
            <a:off x="107505" y="2978368"/>
            <a:ext cx="1872208" cy="117071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5" name="Textfeld 34"/>
          <p:cNvSpPr txBox="1"/>
          <p:nvPr/>
        </p:nvSpPr>
        <p:spPr>
          <a:xfrm rot="5400000">
            <a:off x="830379" y="2805209"/>
            <a:ext cx="400110" cy="602413"/>
          </a:xfrm>
          <a:prstGeom prst="rect">
            <a:avLst/>
          </a:prstGeom>
          <a:noFill/>
        </p:spPr>
        <p:txBody>
          <a:bodyPr vert="vert270" wrap="square" rtlCol="0">
            <a:spAutoFit/>
          </a:bodyPr>
          <a:lstStyle/>
          <a:p>
            <a:pPr algn="ctr"/>
            <a:r>
              <a:rPr lang="de-DE" sz="1400" b="1" dirty="0" smtClean="0">
                <a:solidFill>
                  <a:srgbClr val="39368A"/>
                </a:solidFill>
              </a:rPr>
              <a:t>2010</a:t>
            </a:r>
            <a:endParaRPr lang="de-DE" sz="1400" b="1" dirty="0">
              <a:solidFill>
                <a:srgbClr val="39368A"/>
              </a:solidFill>
            </a:endParaRPr>
          </a:p>
        </p:txBody>
      </p:sp>
      <p:sp>
        <p:nvSpPr>
          <p:cNvPr id="36" name="Textfeld 35"/>
          <p:cNvSpPr txBox="1"/>
          <p:nvPr/>
        </p:nvSpPr>
        <p:spPr>
          <a:xfrm rot="5400000">
            <a:off x="843553" y="2386336"/>
            <a:ext cx="400110" cy="1872207"/>
          </a:xfrm>
          <a:prstGeom prst="rect">
            <a:avLst/>
          </a:prstGeom>
          <a:noFill/>
        </p:spPr>
        <p:txBody>
          <a:bodyPr vert="vert270" wrap="square" rtlCol="0">
            <a:spAutoFit/>
          </a:bodyPr>
          <a:lstStyle/>
          <a:p>
            <a:pPr algn="ctr"/>
            <a:r>
              <a:rPr lang="de-DE" sz="1400" b="1" dirty="0" smtClean="0">
                <a:solidFill>
                  <a:srgbClr val="39368A"/>
                </a:solidFill>
              </a:rPr>
              <a:t>Jahrhunderthochwasser</a:t>
            </a:r>
            <a:endParaRPr lang="de-DE" sz="1400" b="1" dirty="0">
              <a:solidFill>
                <a:srgbClr val="39368A"/>
              </a:solidFill>
            </a:endParaRPr>
          </a:p>
        </p:txBody>
      </p:sp>
      <p:sp>
        <p:nvSpPr>
          <p:cNvPr id="37" name="Textfeld 36"/>
          <p:cNvSpPr txBox="1"/>
          <p:nvPr/>
        </p:nvSpPr>
        <p:spPr>
          <a:xfrm rot="5400000">
            <a:off x="581944" y="2823319"/>
            <a:ext cx="923330" cy="1872208"/>
          </a:xfrm>
          <a:prstGeom prst="rect">
            <a:avLst/>
          </a:prstGeom>
          <a:noFill/>
        </p:spPr>
        <p:txBody>
          <a:bodyPr vert="vert270" wrap="square" rtlCol="0">
            <a:spAutoFit/>
          </a:bodyPr>
          <a:lstStyle/>
          <a:p>
            <a:pPr algn="just"/>
            <a:r>
              <a:rPr lang="de-DE" sz="1200" dirty="0" smtClean="0">
                <a:solidFill>
                  <a:srgbClr val="3B3398"/>
                </a:solidFill>
              </a:rPr>
              <a:t>Jahrhunderthochwasser in Wettringen entlang der </a:t>
            </a:r>
            <a:r>
              <a:rPr lang="de-DE" sz="1200" dirty="0" err="1" smtClean="0">
                <a:solidFill>
                  <a:srgbClr val="3B3398"/>
                </a:solidFill>
              </a:rPr>
              <a:t>Vechte</a:t>
            </a:r>
            <a:r>
              <a:rPr lang="de-DE" sz="1200" dirty="0" smtClean="0">
                <a:solidFill>
                  <a:srgbClr val="3B3398"/>
                </a:solidFill>
              </a:rPr>
              <a:t> aufgrund </a:t>
            </a:r>
            <a:r>
              <a:rPr lang="de-DE" sz="1200" dirty="0" err="1" smtClean="0">
                <a:solidFill>
                  <a:srgbClr val="3B3398"/>
                </a:solidFill>
              </a:rPr>
              <a:t>unwetter</a:t>
            </a:r>
            <a:r>
              <a:rPr lang="de-DE" sz="1200" dirty="0" smtClean="0">
                <a:solidFill>
                  <a:srgbClr val="3B3398"/>
                </a:solidFill>
              </a:rPr>
              <a:t>-artiger Regenfälle.</a:t>
            </a:r>
          </a:p>
        </p:txBody>
      </p:sp>
      <p:sp>
        <p:nvSpPr>
          <p:cNvPr id="38" name="Eingekerbter Richtungspfeil 37"/>
          <p:cNvSpPr/>
          <p:nvPr/>
        </p:nvSpPr>
        <p:spPr>
          <a:xfrm>
            <a:off x="107505" y="4327936"/>
            <a:ext cx="1872208" cy="180020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9" name="Textfeld 38"/>
          <p:cNvSpPr txBox="1"/>
          <p:nvPr/>
        </p:nvSpPr>
        <p:spPr>
          <a:xfrm rot="5400000">
            <a:off x="830379" y="4154777"/>
            <a:ext cx="400110" cy="602413"/>
          </a:xfrm>
          <a:prstGeom prst="rect">
            <a:avLst/>
          </a:prstGeom>
          <a:noFill/>
        </p:spPr>
        <p:txBody>
          <a:bodyPr vert="vert270" wrap="square" rtlCol="0">
            <a:spAutoFit/>
          </a:bodyPr>
          <a:lstStyle/>
          <a:p>
            <a:pPr algn="ctr"/>
            <a:r>
              <a:rPr lang="de-DE" sz="1400" b="1" dirty="0" smtClean="0">
                <a:solidFill>
                  <a:srgbClr val="39368A"/>
                </a:solidFill>
              </a:rPr>
              <a:t>2011</a:t>
            </a:r>
            <a:endParaRPr lang="de-DE" sz="1400" b="1" dirty="0">
              <a:solidFill>
                <a:srgbClr val="39368A"/>
              </a:solidFill>
            </a:endParaRPr>
          </a:p>
        </p:txBody>
      </p:sp>
      <p:sp>
        <p:nvSpPr>
          <p:cNvPr id="40" name="Textfeld 39"/>
          <p:cNvSpPr txBox="1"/>
          <p:nvPr/>
        </p:nvSpPr>
        <p:spPr>
          <a:xfrm rot="5400000">
            <a:off x="843553" y="3735904"/>
            <a:ext cx="400110" cy="1872207"/>
          </a:xfrm>
          <a:prstGeom prst="rect">
            <a:avLst/>
          </a:prstGeom>
          <a:noFill/>
        </p:spPr>
        <p:txBody>
          <a:bodyPr vert="vert270" wrap="square" rtlCol="0">
            <a:spAutoFit/>
          </a:bodyPr>
          <a:lstStyle/>
          <a:p>
            <a:pPr algn="ctr"/>
            <a:r>
              <a:rPr lang="de-DE" sz="1400" b="1" dirty="0" smtClean="0">
                <a:solidFill>
                  <a:srgbClr val="39368A"/>
                </a:solidFill>
              </a:rPr>
              <a:t>Ortsumgehung Lienen</a:t>
            </a:r>
            <a:endParaRPr lang="de-DE" sz="1400" b="1" dirty="0">
              <a:solidFill>
                <a:srgbClr val="39368A"/>
              </a:solidFill>
            </a:endParaRPr>
          </a:p>
        </p:txBody>
      </p:sp>
      <p:sp>
        <p:nvSpPr>
          <p:cNvPr id="41" name="Textfeld 40"/>
          <p:cNvSpPr txBox="1"/>
          <p:nvPr/>
        </p:nvSpPr>
        <p:spPr>
          <a:xfrm rot="5400000">
            <a:off x="304946" y="4490536"/>
            <a:ext cx="1477328" cy="1872208"/>
          </a:xfrm>
          <a:prstGeom prst="rect">
            <a:avLst/>
          </a:prstGeom>
          <a:noFill/>
        </p:spPr>
        <p:txBody>
          <a:bodyPr vert="vert270" wrap="square" rtlCol="0">
            <a:spAutoFit/>
          </a:bodyPr>
          <a:lstStyle/>
          <a:p>
            <a:pPr algn="just"/>
            <a:r>
              <a:rPr lang="de-DE" sz="1200" dirty="0" smtClean="0">
                <a:solidFill>
                  <a:srgbClr val="3B3398"/>
                </a:solidFill>
              </a:rPr>
              <a:t>Nach Jahrzehnten der Verhandlungen und </a:t>
            </a:r>
            <a:r>
              <a:rPr lang="de-DE" sz="1200" dirty="0" err="1" smtClean="0">
                <a:solidFill>
                  <a:srgbClr val="3B3398"/>
                </a:solidFill>
              </a:rPr>
              <a:t>Pla-nungen</a:t>
            </a:r>
            <a:r>
              <a:rPr lang="de-DE" sz="1200" dirty="0" smtClean="0">
                <a:solidFill>
                  <a:srgbClr val="3B3398"/>
                </a:solidFill>
              </a:rPr>
              <a:t> wird der erste Teil-abschnitt der Ortsumgeh-</a:t>
            </a:r>
            <a:r>
              <a:rPr lang="de-DE" sz="1200" dirty="0" err="1" smtClean="0">
                <a:solidFill>
                  <a:srgbClr val="3B3398"/>
                </a:solidFill>
              </a:rPr>
              <a:t>ung</a:t>
            </a:r>
            <a:r>
              <a:rPr lang="de-DE" sz="1200" dirty="0" smtClean="0">
                <a:solidFill>
                  <a:srgbClr val="3B3398"/>
                </a:solidFill>
              </a:rPr>
              <a:t> in Lienen fertiggestellt. Die Weiterführung ist bis heute noch nicht erfolgt.</a:t>
            </a:r>
          </a:p>
        </p:txBody>
      </p:sp>
      <p:sp>
        <p:nvSpPr>
          <p:cNvPr id="45" name="Eingekerbter Richtungspfeil 44"/>
          <p:cNvSpPr/>
          <p:nvPr/>
        </p:nvSpPr>
        <p:spPr>
          <a:xfrm>
            <a:off x="4716016" y="4077072"/>
            <a:ext cx="1872208" cy="194421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46" name="Textfeld 45"/>
          <p:cNvSpPr txBox="1"/>
          <p:nvPr/>
        </p:nvSpPr>
        <p:spPr>
          <a:xfrm rot="5400000">
            <a:off x="5438890" y="3903913"/>
            <a:ext cx="400110" cy="602413"/>
          </a:xfrm>
          <a:prstGeom prst="rect">
            <a:avLst/>
          </a:prstGeom>
          <a:noFill/>
        </p:spPr>
        <p:txBody>
          <a:bodyPr vert="vert270" wrap="square" rtlCol="0">
            <a:spAutoFit/>
          </a:bodyPr>
          <a:lstStyle/>
          <a:p>
            <a:pPr algn="ctr"/>
            <a:r>
              <a:rPr lang="de-DE" sz="1400" b="1" dirty="0" smtClean="0">
                <a:solidFill>
                  <a:srgbClr val="39368A"/>
                </a:solidFill>
              </a:rPr>
              <a:t>2014</a:t>
            </a:r>
            <a:endParaRPr lang="de-DE" sz="1400" b="1" dirty="0">
              <a:solidFill>
                <a:srgbClr val="39368A"/>
              </a:solidFill>
            </a:endParaRPr>
          </a:p>
        </p:txBody>
      </p:sp>
      <p:sp>
        <p:nvSpPr>
          <p:cNvPr id="49" name="Textfeld 48"/>
          <p:cNvSpPr txBox="1"/>
          <p:nvPr/>
        </p:nvSpPr>
        <p:spPr>
          <a:xfrm rot="5400000">
            <a:off x="5452064" y="3485040"/>
            <a:ext cx="400110" cy="1872207"/>
          </a:xfrm>
          <a:prstGeom prst="rect">
            <a:avLst/>
          </a:prstGeom>
          <a:noFill/>
        </p:spPr>
        <p:txBody>
          <a:bodyPr vert="vert270" wrap="square" rtlCol="0">
            <a:spAutoFit/>
          </a:bodyPr>
          <a:lstStyle/>
          <a:p>
            <a:pPr algn="ctr"/>
            <a:r>
              <a:rPr lang="de-DE" sz="1400" b="1" dirty="0" smtClean="0">
                <a:solidFill>
                  <a:srgbClr val="39368A"/>
                </a:solidFill>
              </a:rPr>
              <a:t>Die </a:t>
            </a:r>
            <a:r>
              <a:rPr lang="de-DE" sz="1400" b="1" dirty="0" err="1" smtClean="0">
                <a:solidFill>
                  <a:srgbClr val="39368A"/>
                </a:solidFill>
              </a:rPr>
              <a:t>Teutoschleifen</a:t>
            </a:r>
            <a:endParaRPr lang="de-DE" sz="1400" b="1" dirty="0">
              <a:solidFill>
                <a:srgbClr val="39368A"/>
              </a:solidFill>
            </a:endParaRPr>
          </a:p>
        </p:txBody>
      </p:sp>
      <p:sp>
        <p:nvSpPr>
          <p:cNvPr id="50" name="Textfeld 49"/>
          <p:cNvSpPr txBox="1"/>
          <p:nvPr/>
        </p:nvSpPr>
        <p:spPr>
          <a:xfrm rot="5400000">
            <a:off x="4821124" y="4326195"/>
            <a:ext cx="1661993" cy="1872208"/>
          </a:xfrm>
          <a:prstGeom prst="rect">
            <a:avLst/>
          </a:prstGeom>
          <a:noFill/>
        </p:spPr>
        <p:txBody>
          <a:bodyPr vert="vert270" wrap="square" rtlCol="0">
            <a:spAutoFit/>
          </a:bodyPr>
          <a:lstStyle/>
          <a:p>
            <a:pPr algn="just"/>
            <a:r>
              <a:rPr lang="de-DE" sz="1200" dirty="0" smtClean="0">
                <a:solidFill>
                  <a:srgbClr val="3B3398"/>
                </a:solidFill>
              </a:rPr>
              <a:t>Die </a:t>
            </a:r>
            <a:r>
              <a:rPr lang="de-DE" sz="1200" dirty="0" err="1" smtClean="0">
                <a:solidFill>
                  <a:srgbClr val="3B3398"/>
                </a:solidFill>
              </a:rPr>
              <a:t>Teutoschleifen</a:t>
            </a:r>
            <a:r>
              <a:rPr lang="de-DE" sz="1200" dirty="0" smtClean="0">
                <a:solidFill>
                  <a:srgbClr val="3B3398"/>
                </a:solidFill>
              </a:rPr>
              <a:t> im </a:t>
            </a:r>
            <a:r>
              <a:rPr lang="de-DE" sz="1200" dirty="0" err="1" smtClean="0">
                <a:solidFill>
                  <a:srgbClr val="3B3398"/>
                </a:solidFill>
              </a:rPr>
              <a:t>Te-cklenburger</a:t>
            </a:r>
            <a:r>
              <a:rPr lang="de-DE" sz="1200" dirty="0" smtClean="0">
                <a:solidFill>
                  <a:srgbClr val="3B3398"/>
                </a:solidFill>
              </a:rPr>
              <a:t> Land, fünf Premium-Wanderwege in </a:t>
            </a:r>
            <a:r>
              <a:rPr lang="de-DE" sz="1200" dirty="0" err="1" smtClean="0">
                <a:solidFill>
                  <a:srgbClr val="3B3398"/>
                </a:solidFill>
              </a:rPr>
              <a:t>Tecklenburg</a:t>
            </a:r>
            <a:r>
              <a:rPr lang="de-DE" sz="1200" dirty="0" smtClean="0">
                <a:solidFill>
                  <a:srgbClr val="3B3398"/>
                </a:solidFill>
              </a:rPr>
              <a:t>, Lengerich, </a:t>
            </a:r>
            <a:r>
              <a:rPr lang="de-DE" sz="1200" dirty="0" err="1" smtClean="0">
                <a:solidFill>
                  <a:srgbClr val="3B3398"/>
                </a:solidFill>
              </a:rPr>
              <a:t>Be-vergern</a:t>
            </a:r>
            <a:r>
              <a:rPr lang="de-DE" sz="1200" dirty="0" smtClean="0">
                <a:solidFill>
                  <a:srgbClr val="3B3398"/>
                </a:solidFill>
              </a:rPr>
              <a:t>, Riesenbeck und Lienen, werden vom Verein </a:t>
            </a:r>
            <a:r>
              <a:rPr lang="de-DE" sz="1200" dirty="0" err="1" smtClean="0">
                <a:solidFill>
                  <a:srgbClr val="3B3398"/>
                </a:solidFill>
              </a:rPr>
              <a:t>Tecklenburger</a:t>
            </a:r>
            <a:r>
              <a:rPr lang="de-DE" sz="1200" dirty="0" smtClean="0">
                <a:solidFill>
                  <a:srgbClr val="3B3398"/>
                </a:solidFill>
              </a:rPr>
              <a:t> Land </a:t>
            </a:r>
            <a:r>
              <a:rPr lang="de-DE" sz="1200" dirty="0" err="1" smtClean="0">
                <a:solidFill>
                  <a:srgbClr val="3B3398"/>
                </a:solidFill>
              </a:rPr>
              <a:t>Touris-mus</a:t>
            </a:r>
            <a:r>
              <a:rPr lang="de-DE" sz="1200" dirty="0" smtClean="0">
                <a:solidFill>
                  <a:srgbClr val="3B3398"/>
                </a:solidFill>
              </a:rPr>
              <a:t> eröffnet.</a:t>
            </a:r>
          </a:p>
        </p:txBody>
      </p:sp>
      <p:sp>
        <p:nvSpPr>
          <p:cNvPr id="48" name="Eingekerbter Richtungspfeil 47"/>
          <p:cNvSpPr/>
          <p:nvPr/>
        </p:nvSpPr>
        <p:spPr>
          <a:xfrm>
            <a:off x="6876256" y="4077072"/>
            <a:ext cx="1872208" cy="1800200"/>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52" name="Textfeld 51"/>
          <p:cNvSpPr txBox="1"/>
          <p:nvPr/>
        </p:nvSpPr>
        <p:spPr>
          <a:xfrm rot="5400000">
            <a:off x="7599130" y="3903913"/>
            <a:ext cx="400110" cy="602413"/>
          </a:xfrm>
          <a:prstGeom prst="rect">
            <a:avLst/>
          </a:prstGeom>
          <a:noFill/>
        </p:spPr>
        <p:txBody>
          <a:bodyPr vert="vert270" wrap="square" rtlCol="0">
            <a:spAutoFit/>
          </a:bodyPr>
          <a:lstStyle/>
          <a:p>
            <a:pPr algn="ctr"/>
            <a:r>
              <a:rPr lang="de-DE" sz="1400" b="1" dirty="0" smtClean="0">
                <a:solidFill>
                  <a:srgbClr val="39368A"/>
                </a:solidFill>
              </a:rPr>
              <a:t>2016</a:t>
            </a:r>
            <a:endParaRPr lang="de-DE" sz="1400" b="1" dirty="0">
              <a:solidFill>
                <a:srgbClr val="39368A"/>
              </a:solidFill>
            </a:endParaRPr>
          </a:p>
        </p:txBody>
      </p:sp>
      <p:sp>
        <p:nvSpPr>
          <p:cNvPr id="53" name="Textfeld 52"/>
          <p:cNvSpPr txBox="1"/>
          <p:nvPr/>
        </p:nvSpPr>
        <p:spPr>
          <a:xfrm rot="5400000">
            <a:off x="7612304" y="3485040"/>
            <a:ext cx="400110" cy="1872207"/>
          </a:xfrm>
          <a:prstGeom prst="rect">
            <a:avLst/>
          </a:prstGeom>
          <a:noFill/>
        </p:spPr>
        <p:txBody>
          <a:bodyPr vert="vert270" wrap="square" rtlCol="0">
            <a:spAutoFit/>
          </a:bodyPr>
          <a:lstStyle/>
          <a:p>
            <a:pPr algn="ctr"/>
            <a:r>
              <a:rPr lang="de-DE" sz="1400" b="1" dirty="0" smtClean="0">
                <a:solidFill>
                  <a:srgbClr val="39368A"/>
                </a:solidFill>
              </a:rPr>
              <a:t>Windpark</a:t>
            </a:r>
            <a:endParaRPr lang="de-DE" sz="1400" b="1" dirty="0">
              <a:solidFill>
                <a:srgbClr val="39368A"/>
              </a:solidFill>
            </a:endParaRPr>
          </a:p>
        </p:txBody>
      </p:sp>
      <p:sp>
        <p:nvSpPr>
          <p:cNvPr id="54" name="Textfeld 53"/>
          <p:cNvSpPr txBox="1"/>
          <p:nvPr/>
        </p:nvSpPr>
        <p:spPr>
          <a:xfrm rot="5400000">
            <a:off x="7073697" y="4239672"/>
            <a:ext cx="1477328" cy="1872208"/>
          </a:xfrm>
          <a:prstGeom prst="rect">
            <a:avLst/>
          </a:prstGeom>
          <a:noFill/>
        </p:spPr>
        <p:txBody>
          <a:bodyPr vert="vert270" wrap="square" rtlCol="0">
            <a:spAutoFit/>
          </a:bodyPr>
          <a:lstStyle/>
          <a:p>
            <a:pPr algn="just"/>
            <a:r>
              <a:rPr lang="de-DE" sz="1200" dirty="0" smtClean="0">
                <a:solidFill>
                  <a:srgbClr val="3B3398"/>
                </a:solidFill>
              </a:rPr>
              <a:t>Im Kreis Steinfurt werden immer mehr Projekte eines Windparks, bei denen der vor Ort lebenden </a:t>
            </a:r>
            <a:r>
              <a:rPr lang="de-DE" sz="1200" dirty="0" err="1" smtClean="0">
                <a:solidFill>
                  <a:srgbClr val="3B3398"/>
                </a:solidFill>
              </a:rPr>
              <a:t>Be-völkerung</a:t>
            </a:r>
            <a:r>
              <a:rPr lang="de-DE" sz="1200" dirty="0" smtClean="0">
                <a:solidFill>
                  <a:srgbClr val="3B3398"/>
                </a:solidFill>
              </a:rPr>
              <a:t> eine Beteiligung an dem Projekt angeboten wird, werden realisiert.</a:t>
            </a:r>
          </a:p>
        </p:txBody>
      </p:sp>
      <p:sp>
        <p:nvSpPr>
          <p:cNvPr id="59" name="Ellipse 58"/>
          <p:cNvSpPr/>
          <p:nvPr/>
        </p:nvSpPr>
        <p:spPr>
          <a:xfrm>
            <a:off x="2023142" y="244946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Ellipse 59"/>
          <p:cNvSpPr/>
          <p:nvPr/>
        </p:nvSpPr>
        <p:spPr>
          <a:xfrm>
            <a:off x="2464153" y="2454229"/>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2" name="Gerade Verbindung 61"/>
          <p:cNvCxnSpPr/>
          <p:nvPr/>
        </p:nvCxnSpPr>
        <p:spPr>
          <a:xfrm>
            <a:off x="2570065" y="2636912"/>
            <a:ext cx="6448" cy="36822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a:off x="2131376" y="2636912"/>
            <a:ext cx="1878" cy="29085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a:off x="1045369" y="2924175"/>
            <a:ext cx="1099322" cy="76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flipV="1">
            <a:off x="2099345" y="2987427"/>
            <a:ext cx="1414" cy="196138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flipV="1">
            <a:off x="1045370" y="2912269"/>
            <a:ext cx="2380" cy="7858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a:off x="2090738" y="2997994"/>
            <a:ext cx="492918"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a:off x="1974056" y="4950619"/>
            <a:ext cx="135732" cy="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96" name="Ellipse 95"/>
          <p:cNvSpPr/>
          <p:nvPr/>
        </p:nvSpPr>
        <p:spPr>
          <a:xfrm>
            <a:off x="3851920" y="2473844"/>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7" name="Gerade Verbindung 96"/>
          <p:cNvCxnSpPr/>
          <p:nvPr/>
        </p:nvCxnSpPr>
        <p:spPr>
          <a:xfrm>
            <a:off x="3967358" y="2636912"/>
            <a:ext cx="1878" cy="29085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flipV="1">
            <a:off x="3962032" y="2924175"/>
            <a:ext cx="1689468" cy="76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flipH="1" flipV="1">
            <a:off x="5641857" y="2924944"/>
            <a:ext cx="9643" cy="115651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03" name="Ellipse 102"/>
          <p:cNvSpPr/>
          <p:nvPr/>
        </p:nvSpPr>
        <p:spPr>
          <a:xfrm>
            <a:off x="5004048" y="247384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 name="Gerade Verbindung 103"/>
          <p:cNvCxnSpPr/>
          <p:nvPr/>
        </p:nvCxnSpPr>
        <p:spPr>
          <a:xfrm>
            <a:off x="5076056" y="2580780"/>
            <a:ext cx="1705744" cy="49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p:nvCxnSpPr>
        <p:spPr>
          <a:xfrm>
            <a:off x="6776690" y="2574429"/>
            <a:ext cx="11460" cy="89902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a:off x="6777211" y="3467571"/>
            <a:ext cx="1026939" cy="270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a:off x="7794625" y="3463925"/>
            <a:ext cx="6970" cy="61416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51" name="Grafik 50" descr="2014_Teutoschleifen.jpg"/>
          <p:cNvPicPr>
            <a:picLocks noChangeAspect="1"/>
          </p:cNvPicPr>
          <p:nvPr/>
        </p:nvPicPr>
        <p:blipFill>
          <a:blip r:embed="rId3" cstate="print"/>
          <a:stretch>
            <a:fillRect/>
          </a:stretch>
        </p:blipFill>
        <p:spPr>
          <a:xfrm>
            <a:off x="4716017" y="3047876"/>
            <a:ext cx="1868714" cy="885180"/>
          </a:xfrm>
          <a:prstGeom prst="rect">
            <a:avLst/>
          </a:prstGeom>
          <a:ln w="19050">
            <a:solidFill>
              <a:srgbClr val="C0B59D"/>
            </a:solidFill>
          </a:ln>
        </p:spPr>
      </p:pic>
      <p:sp>
        <p:nvSpPr>
          <p:cNvPr id="66" name="Textfeld 65"/>
          <p:cNvSpPr txBox="1"/>
          <p:nvPr/>
        </p:nvSpPr>
        <p:spPr>
          <a:xfrm rot="5400000">
            <a:off x="6327841" y="3693584"/>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pic>
        <p:nvPicPr>
          <p:cNvPr id="72" name="Grafik 71" descr="2016_Windpark Hollich_NEST.jpg"/>
          <p:cNvPicPr>
            <a:picLocks noChangeAspect="1"/>
          </p:cNvPicPr>
          <p:nvPr/>
        </p:nvPicPr>
        <p:blipFill>
          <a:blip r:embed="rId4" cstate="print"/>
          <a:stretch>
            <a:fillRect/>
          </a:stretch>
        </p:blipFill>
        <p:spPr>
          <a:xfrm>
            <a:off x="7092280" y="2980021"/>
            <a:ext cx="1439448" cy="1025043"/>
          </a:xfrm>
          <a:prstGeom prst="rect">
            <a:avLst/>
          </a:prstGeom>
          <a:ln w="19050">
            <a:solidFill>
              <a:srgbClr val="C0B59D"/>
            </a:solidFill>
          </a:ln>
        </p:spPr>
      </p:pic>
      <p:sp>
        <p:nvSpPr>
          <p:cNvPr id="73" name="Textfeld 72"/>
          <p:cNvSpPr txBox="1"/>
          <p:nvPr/>
        </p:nvSpPr>
        <p:spPr>
          <a:xfrm rot="5400000">
            <a:off x="8253004" y="3765635"/>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1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1600" y="2348880"/>
            <a:ext cx="7092280" cy="2331690"/>
          </a:xfrm>
        </p:spPr>
        <p:txBody>
          <a:bodyPr>
            <a:normAutofit fontScale="90000"/>
          </a:bodyPr>
          <a:lstStyle/>
          <a:p>
            <a:pPr algn="ctr"/>
            <a:r>
              <a:rPr lang="de-DE" dirty="0" smtClean="0"/>
              <a:t/>
            </a:r>
            <a:br>
              <a:rPr lang="de-DE" dirty="0" smtClean="0"/>
            </a:br>
            <a:r>
              <a:rPr lang="de-DE" dirty="0" smtClean="0"/>
              <a:t/>
            </a:r>
            <a:br>
              <a:rPr lang="de-DE" dirty="0" smtClean="0"/>
            </a:br>
            <a:r>
              <a:rPr lang="de-DE" sz="3100" dirty="0" smtClean="0"/>
              <a:t>Aufgestellt durch </a:t>
            </a:r>
            <a:br>
              <a:rPr lang="de-DE" sz="3100" dirty="0" smtClean="0"/>
            </a:br>
            <a:r>
              <a:rPr lang="de-DE" sz="3100" dirty="0" smtClean="0"/>
              <a:t>Jessica Neumeyer und Tobias </a:t>
            </a:r>
            <a:r>
              <a:rPr lang="de-DE" sz="3100" dirty="0" err="1" smtClean="0"/>
              <a:t>Zuidinga</a:t>
            </a:r>
            <a:r>
              <a:rPr lang="de-DE" sz="3100" dirty="0" smtClean="0"/>
              <a:t> vom Straßenbauamt</a:t>
            </a:r>
            <a:br>
              <a:rPr lang="de-DE" sz="3100" dirty="0" smtClean="0"/>
            </a:br>
            <a:r>
              <a:rPr lang="de-DE" sz="3100" dirty="0" smtClean="0"/>
              <a:t> -</a:t>
            </a:r>
            <a:br>
              <a:rPr lang="de-DE" sz="3100" dirty="0" smtClean="0"/>
            </a:br>
            <a:r>
              <a:rPr lang="de-DE" sz="3100" dirty="0" smtClean="0"/>
              <a:t>mit Unterstützung durch </a:t>
            </a:r>
            <a:br>
              <a:rPr lang="de-DE" sz="3100" dirty="0" smtClean="0"/>
            </a:br>
            <a:r>
              <a:rPr lang="de-DE" sz="3100" dirty="0" smtClean="0"/>
              <a:t>Frank Bosse und Gisela </a:t>
            </a:r>
            <a:r>
              <a:rPr lang="de-DE" sz="3100" dirty="0" err="1" smtClean="0"/>
              <a:t>Schwender</a:t>
            </a:r>
            <a:r>
              <a:rPr lang="de-DE" sz="3100" dirty="0" smtClean="0"/>
              <a:t> </a:t>
            </a:r>
            <a:br>
              <a:rPr lang="de-DE" sz="3100" dirty="0" smtClean="0"/>
            </a:br>
            <a:r>
              <a:rPr lang="de-DE" sz="3100" dirty="0" smtClean="0"/>
              <a:t>vom Heimatverein </a:t>
            </a:r>
            <a:r>
              <a:rPr lang="de-DE" sz="3100" dirty="0" err="1" smtClean="0"/>
              <a:t>Tecklenburg</a:t>
            </a:r>
            <a:r>
              <a:rPr lang="de-DE" sz="3100" dirty="0" smtClean="0"/>
              <a:t> und </a:t>
            </a:r>
            <a:br>
              <a:rPr lang="de-DE" sz="3100" dirty="0" smtClean="0"/>
            </a:br>
            <a:r>
              <a:rPr lang="de-DE" sz="3100" dirty="0" smtClean="0"/>
              <a:t>Dr. Christof Spannhoff </a:t>
            </a:r>
            <a:br>
              <a:rPr lang="de-DE" sz="3100" dirty="0" smtClean="0"/>
            </a:br>
            <a:r>
              <a:rPr lang="de-DE" sz="3100" dirty="0" smtClean="0"/>
              <a:t>vom Kreisheimatbund Steinfurt</a:t>
            </a:r>
            <a:br>
              <a:rPr lang="de-DE" sz="3100" dirty="0" smtClean="0"/>
            </a:br>
            <a:r>
              <a:rPr lang="de-DE" dirty="0" smtClean="0"/>
              <a:t/>
            </a:r>
            <a:br>
              <a:rPr lang="de-DE" dirty="0" smtClean="0"/>
            </a:br>
            <a:endParaRPr lang="de-DE" dirty="0"/>
          </a:p>
        </p:txBody>
      </p:sp>
    </p:spTree>
  </p:cSld>
  <p:clrMapOvr>
    <a:masterClrMapping/>
  </p:clrMapOvr>
  <p:transition advTm="7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84176" y="-1422970"/>
            <a:ext cx="7092280" cy="2331690"/>
          </a:xfrm>
        </p:spPr>
        <p:txBody>
          <a:bodyPr>
            <a:normAutofit/>
          </a:bodyPr>
          <a:lstStyle/>
          <a:p>
            <a:pPr algn="ctr"/>
            <a:r>
              <a:rPr lang="de-DE" dirty="0" smtClean="0"/>
              <a:t/>
            </a:r>
            <a:br>
              <a:rPr lang="de-DE" dirty="0" smtClean="0"/>
            </a:br>
            <a:r>
              <a:rPr lang="de-DE" dirty="0" smtClean="0"/>
              <a:t/>
            </a:r>
            <a:br>
              <a:rPr lang="de-DE" dirty="0" smtClean="0"/>
            </a:br>
            <a:r>
              <a:rPr lang="de-DE" sz="3100" dirty="0" smtClean="0"/>
              <a:t>Quellenangabe und Bildrechte:</a:t>
            </a:r>
            <a:endParaRPr lang="de-DE" dirty="0"/>
          </a:p>
        </p:txBody>
      </p:sp>
      <p:pic>
        <p:nvPicPr>
          <p:cNvPr id="3" name="Picture 2"/>
          <p:cNvPicPr>
            <a:picLocks noChangeAspect="1" noChangeArrowheads="1"/>
          </p:cNvPicPr>
          <p:nvPr/>
        </p:nvPicPr>
        <p:blipFill>
          <a:blip r:embed="rId2" cstate="print"/>
          <a:srcRect r="20824"/>
          <a:stretch>
            <a:fillRect/>
          </a:stretch>
        </p:blipFill>
        <p:spPr bwMode="auto">
          <a:xfrm>
            <a:off x="1656184" y="908720"/>
            <a:ext cx="6948264" cy="5302250"/>
          </a:xfrm>
          <a:prstGeom prst="rect">
            <a:avLst/>
          </a:prstGeom>
          <a:noFill/>
          <a:ln w="9525">
            <a:noFill/>
            <a:miter lim="800000"/>
            <a:headEnd/>
            <a:tailEnd/>
          </a:ln>
        </p:spPr>
      </p:pic>
    </p:spTree>
  </p:cSld>
  <p:clrMapOvr>
    <a:masterClrMapping/>
  </p:clrMapOvr>
  <p:transition advTm="7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84176" y="-1422970"/>
            <a:ext cx="7092280" cy="2331690"/>
          </a:xfrm>
        </p:spPr>
        <p:txBody>
          <a:bodyPr>
            <a:normAutofit/>
          </a:bodyPr>
          <a:lstStyle/>
          <a:p>
            <a:pPr algn="ctr"/>
            <a:r>
              <a:rPr lang="de-DE" dirty="0" smtClean="0"/>
              <a:t/>
            </a:r>
            <a:br>
              <a:rPr lang="de-DE" dirty="0" smtClean="0"/>
            </a:br>
            <a:r>
              <a:rPr lang="de-DE" dirty="0" smtClean="0"/>
              <a:t/>
            </a:r>
            <a:br>
              <a:rPr lang="de-DE" dirty="0" smtClean="0"/>
            </a:br>
            <a:r>
              <a:rPr lang="de-DE" sz="3100" dirty="0" smtClean="0"/>
              <a:t>Quellenangabe und Bildrechte:</a:t>
            </a:r>
            <a:endParaRPr lang="de-DE" dirty="0"/>
          </a:p>
        </p:txBody>
      </p:sp>
      <p:pic>
        <p:nvPicPr>
          <p:cNvPr id="2051" name="Picture 3"/>
          <p:cNvPicPr>
            <a:picLocks noChangeAspect="1" noChangeArrowheads="1"/>
          </p:cNvPicPr>
          <p:nvPr/>
        </p:nvPicPr>
        <p:blipFill>
          <a:blip r:embed="rId2" cstate="print"/>
          <a:srcRect/>
          <a:stretch>
            <a:fillRect/>
          </a:stretch>
        </p:blipFill>
        <p:spPr bwMode="auto">
          <a:xfrm>
            <a:off x="1605771" y="836712"/>
            <a:ext cx="7286709" cy="5424140"/>
          </a:xfrm>
          <a:prstGeom prst="rect">
            <a:avLst/>
          </a:prstGeom>
          <a:noFill/>
          <a:ln w="9525">
            <a:noFill/>
            <a:miter lim="800000"/>
            <a:headEnd/>
            <a:tailEnd/>
          </a:ln>
        </p:spPr>
      </p:pic>
    </p:spTree>
  </p:cSld>
  <p:clrMapOvr>
    <a:masterClrMapping/>
  </p:clrMapOvr>
  <p:transition advTm="7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974140"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4" name="Textfeld 43"/>
          <p:cNvSpPr txBox="1"/>
          <p:nvPr/>
        </p:nvSpPr>
        <p:spPr>
          <a:xfrm>
            <a:off x="1694220" y="2420888"/>
            <a:ext cx="461665" cy="873388"/>
          </a:xfrm>
          <a:prstGeom prst="rect">
            <a:avLst/>
          </a:prstGeom>
          <a:noFill/>
        </p:spPr>
        <p:txBody>
          <a:bodyPr vert="vert270" wrap="square" rtlCol="0">
            <a:spAutoFit/>
          </a:bodyPr>
          <a:lstStyle/>
          <a:p>
            <a:r>
              <a:rPr lang="de-DE" dirty="0" smtClean="0">
                <a:solidFill>
                  <a:srgbClr val="C0B59D"/>
                </a:solidFill>
              </a:rPr>
              <a:t>1840</a:t>
            </a:r>
            <a:endParaRPr lang="de-DE" dirty="0">
              <a:solidFill>
                <a:srgbClr val="C0B59D"/>
              </a:solidFill>
            </a:endParaRPr>
          </a:p>
        </p:txBody>
      </p:sp>
      <p:sp>
        <p:nvSpPr>
          <p:cNvPr id="46" name="Textfeld 45"/>
          <p:cNvSpPr txBox="1"/>
          <p:nvPr/>
        </p:nvSpPr>
        <p:spPr>
          <a:xfrm>
            <a:off x="2414300"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48" name="Textfeld 47"/>
          <p:cNvSpPr txBox="1"/>
          <p:nvPr/>
        </p:nvSpPr>
        <p:spPr>
          <a:xfrm>
            <a:off x="3062372"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0" name="Textfeld 49"/>
          <p:cNvSpPr txBox="1"/>
          <p:nvPr/>
        </p:nvSpPr>
        <p:spPr>
          <a:xfrm>
            <a:off x="3710444"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2" name="Textfeld 51"/>
          <p:cNvSpPr txBox="1"/>
          <p:nvPr/>
        </p:nvSpPr>
        <p:spPr>
          <a:xfrm>
            <a:off x="4430524"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4" name="Textfeld 53"/>
          <p:cNvSpPr txBox="1"/>
          <p:nvPr/>
        </p:nvSpPr>
        <p:spPr>
          <a:xfrm>
            <a:off x="5078596"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6" name="Textfeld 55"/>
          <p:cNvSpPr txBox="1"/>
          <p:nvPr/>
        </p:nvSpPr>
        <p:spPr>
          <a:xfrm>
            <a:off x="5798676"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58" name="Textfeld 57"/>
          <p:cNvSpPr txBox="1"/>
          <p:nvPr/>
        </p:nvSpPr>
        <p:spPr>
          <a:xfrm>
            <a:off x="6446748"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094820"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14900"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827584"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1820 bis 1830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1" name="Textfeld 30"/>
          <p:cNvSpPr txBox="1"/>
          <p:nvPr/>
        </p:nvSpPr>
        <p:spPr>
          <a:xfrm>
            <a:off x="1046148"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1820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634420"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648373"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08653"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21972"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1982252"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2996205"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656485"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669677"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329957"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343910"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04190"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17509"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677789"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698728"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359008"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372961"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033241"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046560"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06840"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20793"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381073"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054545"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1209215"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407349"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1830</a:t>
            </a:r>
            <a:endParaRPr lang="de-DE" sz="1600" b="1" dirty="0">
              <a:solidFill>
                <a:srgbClr val="39368A"/>
              </a:solidFill>
              <a:latin typeface="Arial" pitchFamily="34" charset="0"/>
              <a:ea typeface="+mj-ea"/>
              <a:cs typeface="Arial" pitchFamily="34" charset="0"/>
            </a:endParaRPr>
          </a:p>
        </p:txBody>
      </p:sp>
    </p:spTree>
  </p:cSld>
  <p:clrMapOvr>
    <a:masterClrMapping/>
  </p:clrMapOvr>
  <p:transition advClick="0" advTm="3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9368A"/>
                </a:solidFill>
              </a:rPr>
              <a:t>1830</a:t>
            </a:r>
            <a:endParaRPr lang="de-DE" sz="2400" b="1" dirty="0">
              <a:solidFill>
                <a:srgbClr val="39368A"/>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1820 bis 1830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9368A"/>
                </a:solidFill>
              </a:rPr>
              <a:t>1820</a:t>
            </a:r>
            <a:endParaRPr lang="de-DE" sz="2400" b="1" dirty="0">
              <a:solidFill>
                <a:srgbClr val="39368A"/>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9" name="Textfeld 38"/>
          <p:cNvSpPr txBox="1"/>
          <p:nvPr/>
        </p:nvSpPr>
        <p:spPr>
          <a:xfrm rot="5400000">
            <a:off x="2122094" y="3930622"/>
            <a:ext cx="461665" cy="602413"/>
          </a:xfrm>
          <a:prstGeom prst="rect">
            <a:avLst/>
          </a:prstGeom>
          <a:noFill/>
        </p:spPr>
        <p:txBody>
          <a:bodyPr vert="vert270" wrap="square" rtlCol="0">
            <a:spAutoFit/>
          </a:bodyPr>
          <a:lstStyle/>
          <a:p>
            <a:r>
              <a:rPr lang="de-DE" sz="1400" b="1" dirty="0" smtClean="0">
                <a:solidFill>
                  <a:srgbClr val="39368A"/>
                </a:solidFill>
              </a:rPr>
              <a:t>1820</a:t>
            </a:r>
            <a:endParaRPr lang="de-DE" sz="1400" b="1" dirty="0">
              <a:solidFill>
                <a:srgbClr val="39368A"/>
              </a:solidFill>
            </a:endParaRPr>
          </a:p>
        </p:txBody>
      </p:sp>
      <p:sp>
        <p:nvSpPr>
          <p:cNvPr id="63" name="Textfeld 62"/>
          <p:cNvSpPr txBox="1"/>
          <p:nvPr/>
        </p:nvSpPr>
        <p:spPr>
          <a:xfrm rot="5400000">
            <a:off x="2679758" y="2970529"/>
            <a:ext cx="400110" cy="2808310"/>
          </a:xfrm>
          <a:prstGeom prst="rect">
            <a:avLst/>
          </a:prstGeom>
          <a:noFill/>
        </p:spPr>
        <p:txBody>
          <a:bodyPr vert="vert270" wrap="square" rtlCol="0">
            <a:spAutoFit/>
          </a:bodyPr>
          <a:lstStyle/>
          <a:p>
            <a:r>
              <a:rPr lang="de-DE" sz="1400" b="1" dirty="0" smtClean="0">
                <a:solidFill>
                  <a:srgbClr val="39368A"/>
                </a:solidFill>
              </a:rPr>
              <a:t>Schiffbarkeit der Ems</a:t>
            </a:r>
            <a:endParaRPr lang="de-DE" sz="1400" b="1" dirty="0">
              <a:solidFill>
                <a:srgbClr val="39368A"/>
              </a:solidFill>
            </a:endParaRPr>
          </a:p>
        </p:txBody>
      </p:sp>
      <p:sp>
        <p:nvSpPr>
          <p:cNvPr id="64" name="Eingekerbter Richtungspfeil 63"/>
          <p:cNvSpPr/>
          <p:nvPr/>
        </p:nvSpPr>
        <p:spPr>
          <a:xfrm>
            <a:off x="1403648" y="4102622"/>
            <a:ext cx="1800200" cy="2088232"/>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6" name="Textfeld 65"/>
          <p:cNvSpPr txBox="1"/>
          <p:nvPr/>
        </p:nvSpPr>
        <p:spPr>
          <a:xfrm rot="5400000">
            <a:off x="1380418" y="4413883"/>
            <a:ext cx="1846659" cy="1800199"/>
          </a:xfrm>
          <a:prstGeom prst="rect">
            <a:avLst/>
          </a:prstGeom>
          <a:noFill/>
        </p:spPr>
        <p:txBody>
          <a:bodyPr vert="vert270" wrap="square" rtlCol="0">
            <a:spAutoFit/>
          </a:bodyPr>
          <a:lstStyle/>
          <a:p>
            <a:pPr algn="just"/>
            <a:r>
              <a:rPr lang="de-DE" sz="1200" dirty="0" smtClean="0">
                <a:solidFill>
                  <a:srgbClr val="3B3398"/>
                </a:solidFill>
              </a:rPr>
              <a:t>Vertrag zwischen Hannover und Preußen über die Schiffbarmachung der Ems von Rheine bis Greven. Hierbei wurde auch der Bau einer Stauschleuse in </a:t>
            </a:r>
            <a:r>
              <a:rPr lang="de-DE" sz="1200" dirty="0" err="1" smtClean="0">
                <a:solidFill>
                  <a:srgbClr val="3B3398"/>
                </a:solidFill>
              </a:rPr>
              <a:t>Bentlage</a:t>
            </a:r>
            <a:r>
              <a:rPr lang="de-DE" sz="1200" dirty="0" smtClean="0">
                <a:solidFill>
                  <a:srgbClr val="3B3398"/>
                </a:solidFill>
              </a:rPr>
              <a:t>  und die Anlage des Ems-Seitenkanals vereinbart. </a:t>
            </a:r>
          </a:p>
        </p:txBody>
      </p:sp>
      <p:sp>
        <p:nvSpPr>
          <p:cNvPr id="146" name="Textfeld 145"/>
          <p:cNvSpPr txBox="1"/>
          <p:nvPr/>
        </p:nvSpPr>
        <p:spPr>
          <a:xfrm rot="5400000">
            <a:off x="4393695" y="4591689"/>
            <a:ext cx="400110" cy="602413"/>
          </a:xfrm>
          <a:prstGeom prst="rect">
            <a:avLst/>
          </a:prstGeom>
          <a:noFill/>
        </p:spPr>
        <p:txBody>
          <a:bodyPr vert="vert270" wrap="square" rtlCol="0">
            <a:spAutoFit/>
          </a:bodyPr>
          <a:lstStyle/>
          <a:p>
            <a:r>
              <a:rPr lang="de-DE" sz="1400" b="1" dirty="0" smtClean="0">
                <a:solidFill>
                  <a:srgbClr val="39368A"/>
                </a:solidFill>
              </a:rPr>
              <a:t>1828</a:t>
            </a:r>
            <a:endParaRPr lang="de-DE" sz="1400" b="1" dirty="0">
              <a:solidFill>
                <a:srgbClr val="39368A"/>
              </a:solidFill>
            </a:endParaRPr>
          </a:p>
        </p:txBody>
      </p:sp>
      <p:sp>
        <p:nvSpPr>
          <p:cNvPr id="148" name="Eingekerbter Richtungspfeil 147"/>
          <p:cNvSpPr/>
          <p:nvPr/>
        </p:nvSpPr>
        <p:spPr>
          <a:xfrm>
            <a:off x="3635896" y="4763688"/>
            <a:ext cx="1800200" cy="1008113"/>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149" name="Textfeld 148"/>
          <p:cNvSpPr txBox="1"/>
          <p:nvPr/>
        </p:nvSpPr>
        <p:spPr>
          <a:xfrm rot="5400000">
            <a:off x="4130660" y="4571836"/>
            <a:ext cx="738664" cy="1728192"/>
          </a:xfrm>
          <a:prstGeom prst="rect">
            <a:avLst/>
          </a:prstGeom>
          <a:noFill/>
        </p:spPr>
        <p:txBody>
          <a:bodyPr vert="vert270" wrap="square" rtlCol="0">
            <a:spAutoFit/>
          </a:bodyPr>
          <a:lstStyle/>
          <a:p>
            <a:pPr algn="just"/>
            <a:r>
              <a:rPr lang="de-DE" sz="1200" dirty="0" smtClean="0">
                <a:solidFill>
                  <a:srgbClr val="3B3398"/>
                </a:solidFill>
              </a:rPr>
              <a:t>Beginn der Aufnahme des Urkatasters zur Erhebung </a:t>
            </a:r>
          </a:p>
          <a:p>
            <a:pPr algn="just"/>
            <a:r>
              <a:rPr lang="de-DE" sz="1200" dirty="0" smtClean="0">
                <a:solidFill>
                  <a:srgbClr val="3B3398"/>
                </a:solidFill>
              </a:rPr>
              <a:t>der Grundsteuer.</a:t>
            </a:r>
            <a:endParaRPr lang="de-DE" sz="1200" dirty="0">
              <a:solidFill>
                <a:srgbClr val="3B3398"/>
              </a:solidFill>
            </a:endParaRPr>
          </a:p>
        </p:txBody>
      </p:sp>
      <p:sp>
        <p:nvSpPr>
          <p:cNvPr id="157" name="Textfeld 156"/>
          <p:cNvSpPr txBox="1"/>
          <p:nvPr/>
        </p:nvSpPr>
        <p:spPr>
          <a:xfrm rot="5400000">
            <a:off x="4839998" y="3663534"/>
            <a:ext cx="400110" cy="2808310"/>
          </a:xfrm>
          <a:prstGeom prst="rect">
            <a:avLst/>
          </a:prstGeom>
          <a:noFill/>
        </p:spPr>
        <p:txBody>
          <a:bodyPr vert="vert270" wrap="square" rtlCol="0">
            <a:spAutoFit/>
          </a:bodyPr>
          <a:lstStyle/>
          <a:p>
            <a:r>
              <a:rPr lang="de-DE" sz="1400" b="1" dirty="0" smtClean="0">
                <a:solidFill>
                  <a:srgbClr val="39368A"/>
                </a:solidFill>
              </a:rPr>
              <a:t>Erhebung Grundsteuer</a:t>
            </a:r>
            <a:endParaRPr lang="de-DE" sz="1400" b="1" dirty="0">
              <a:solidFill>
                <a:srgbClr val="39368A"/>
              </a:solidFill>
            </a:endParaRPr>
          </a:p>
        </p:txBody>
      </p:sp>
      <p:sp>
        <p:nvSpPr>
          <p:cNvPr id="69" name="Textfeld 68"/>
          <p:cNvSpPr txBox="1"/>
          <p:nvPr/>
        </p:nvSpPr>
        <p:spPr>
          <a:xfrm rot="5400000">
            <a:off x="7481306" y="303670"/>
            <a:ext cx="518091" cy="1584175"/>
          </a:xfrm>
          <a:prstGeom prst="rect">
            <a:avLst/>
          </a:prstGeom>
          <a:noFill/>
        </p:spPr>
        <p:txBody>
          <a:bodyPr vert="vert270" wrap="square" rtlCol="0">
            <a:spAutoFit/>
          </a:bodyPr>
          <a:lstStyle/>
          <a:p>
            <a:pPr>
              <a:lnSpc>
                <a:spcPts val="1300"/>
              </a:lnSpc>
            </a:pPr>
            <a:r>
              <a:rPr lang="de-DE" sz="1400" b="1" dirty="0" smtClean="0">
                <a:solidFill>
                  <a:srgbClr val="C0B59D"/>
                </a:solidFill>
              </a:rPr>
              <a:t>1830</a:t>
            </a:r>
            <a:r>
              <a:rPr lang="de-DE" sz="1400" dirty="0" smtClean="0">
                <a:solidFill>
                  <a:srgbClr val="C0B59D"/>
                </a:solidFill>
              </a:rPr>
              <a:t> Julirevolution </a:t>
            </a:r>
          </a:p>
          <a:p>
            <a:pPr>
              <a:lnSpc>
                <a:spcPts val="1300"/>
              </a:lnSpc>
            </a:pPr>
            <a:r>
              <a:rPr lang="de-DE" sz="1400" dirty="0" smtClean="0">
                <a:solidFill>
                  <a:srgbClr val="C0B59D"/>
                </a:solidFill>
              </a:rPr>
              <a:t>in Paris</a:t>
            </a:r>
            <a:endParaRPr lang="de-DE" sz="1400" dirty="0">
              <a:solidFill>
                <a:srgbClr val="C0B59D"/>
              </a:solidFill>
            </a:endParaRPr>
          </a:p>
        </p:txBody>
      </p: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9368A"/>
                </a:solidFill>
              </a:rPr>
              <a:t>1825</a:t>
            </a:r>
            <a:endParaRPr lang="de-DE" sz="2400" b="1" dirty="0">
              <a:solidFill>
                <a:srgbClr val="39368A"/>
              </a:solidFill>
            </a:endParaRPr>
          </a:p>
        </p:txBody>
      </p:sp>
      <p:sp>
        <p:nvSpPr>
          <p:cNvPr id="85" name="Textfeld 84"/>
          <p:cNvSpPr txBox="1"/>
          <p:nvPr/>
        </p:nvSpPr>
        <p:spPr>
          <a:xfrm rot="5400000">
            <a:off x="4429725" y="1822752"/>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7200" dirty="0">
              <a:solidFill>
                <a:srgbClr val="C0B59D"/>
              </a:solidFill>
            </a:endParaRPr>
          </a:p>
        </p:txBody>
      </p:sp>
      <p:cxnSp>
        <p:nvCxnSpPr>
          <p:cNvPr id="84" name="Gerade Verbindung 83"/>
          <p:cNvCxnSpPr/>
          <p:nvPr/>
        </p:nvCxnSpPr>
        <p:spPr>
          <a:xfrm flipV="1">
            <a:off x="2295525" y="2529684"/>
            <a:ext cx="20639" cy="1581941"/>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rot="5400000">
            <a:off x="2645422" y="192152"/>
            <a:ext cx="684803" cy="1872208"/>
          </a:xfrm>
          <a:prstGeom prst="rect">
            <a:avLst/>
          </a:prstGeom>
          <a:noFill/>
        </p:spPr>
        <p:txBody>
          <a:bodyPr vert="vert270" wrap="square" rtlCol="0">
            <a:spAutoFit/>
          </a:bodyPr>
          <a:lstStyle/>
          <a:p>
            <a:pPr>
              <a:lnSpc>
                <a:spcPts val="1300"/>
              </a:lnSpc>
            </a:pPr>
            <a:r>
              <a:rPr lang="de-DE" sz="1400" b="1" dirty="0" smtClean="0">
                <a:solidFill>
                  <a:srgbClr val="C0B59D"/>
                </a:solidFill>
              </a:rPr>
              <a:t>1821</a:t>
            </a:r>
            <a:r>
              <a:rPr lang="de-DE" sz="1400" dirty="0" smtClean="0">
                <a:solidFill>
                  <a:srgbClr val="C0B59D"/>
                </a:solidFill>
              </a:rPr>
              <a:t> Napoleon</a:t>
            </a:r>
          </a:p>
          <a:p>
            <a:pPr>
              <a:lnSpc>
                <a:spcPts val="1300"/>
              </a:lnSpc>
            </a:pPr>
            <a:r>
              <a:rPr lang="de-DE" sz="1400" dirty="0" smtClean="0">
                <a:solidFill>
                  <a:srgbClr val="C0B59D"/>
                </a:solidFill>
              </a:rPr>
              <a:t>Bonaparte stirbt</a:t>
            </a:r>
          </a:p>
          <a:p>
            <a:pPr>
              <a:lnSpc>
                <a:spcPts val="1300"/>
              </a:lnSpc>
            </a:pPr>
            <a:r>
              <a:rPr lang="de-DE" sz="1400" dirty="0" smtClean="0">
                <a:solidFill>
                  <a:srgbClr val="C0B59D"/>
                </a:solidFill>
              </a:rPr>
              <a:t>auf St. Helena</a:t>
            </a:r>
          </a:p>
        </p:txBody>
      </p:sp>
      <p:sp>
        <p:nvSpPr>
          <p:cNvPr id="41" name="Textfeld 40"/>
          <p:cNvSpPr txBox="1"/>
          <p:nvPr/>
        </p:nvSpPr>
        <p:spPr>
          <a:xfrm rot="5400000">
            <a:off x="2465402" y="999095"/>
            <a:ext cx="684803" cy="1512168"/>
          </a:xfrm>
          <a:prstGeom prst="rect">
            <a:avLst/>
          </a:prstGeom>
          <a:noFill/>
        </p:spPr>
        <p:txBody>
          <a:bodyPr vert="vert270" wrap="square" rtlCol="0">
            <a:spAutoFit/>
          </a:bodyPr>
          <a:lstStyle/>
          <a:p>
            <a:pPr>
              <a:lnSpc>
                <a:spcPts val="1300"/>
              </a:lnSpc>
            </a:pPr>
            <a:r>
              <a:rPr lang="de-DE" sz="1400" b="1" dirty="0" smtClean="0">
                <a:solidFill>
                  <a:srgbClr val="C0B59D"/>
                </a:solidFill>
              </a:rPr>
              <a:t>1821-1829</a:t>
            </a:r>
            <a:r>
              <a:rPr lang="de-DE" sz="1400" dirty="0" smtClean="0">
                <a:solidFill>
                  <a:srgbClr val="C0B59D"/>
                </a:solidFill>
              </a:rPr>
              <a:t> </a:t>
            </a:r>
          </a:p>
          <a:p>
            <a:pPr>
              <a:lnSpc>
                <a:spcPts val="1300"/>
              </a:lnSpc>
            </a:pPr>
            <a:r>
              <a:rPr lang="de-DE" sz="1400" dirty="0" smtClean="0">
                <a:solidFill>
                  <a:srgbClr val="C0B59D"/>
                </a:solidFill>
              </a:rPr>
              <a:t>Griechische</a:t>
            </a:r>
          </a:p>
          <a:p>
            <a:pPr>
              <a:lnSpc>
                <a:spcPts val="1300"/>
              </a:lnSpc>
            </a:pPr>
            <a:r>
              <a:rPr lang="de-DE" sz="1400" dirty="0" smtClean="0">
                <a:solidFill>
                  <a:srgbClr val="C0B59D"/>
                </a:solidFill>
              </a:rPr>
              <a:t>Revolution</a:t>
            </a:r>
          </a:p>
        </p:txBody>
      </p:sp>
      <p:sp>
        <p:nvSpPr>
          <p:cNvPr id="44" name="Textfeld 43"/>
          <p:cNvSpPr txBox="1"/>
          <p:nvPr/>
        </p:nvSpPr>
        <p:spPr>
          <a:xfrm rot="5400000">
            <a:off x="5525304" y="315456"/>
            <a:ext cx="518091" cy="1560603"/>
          </a:xfrm>
          <a:prstGeom prst="rect">
            <a:avLst/>
          </a:prstGeom>
          <a:noFill/>
        </p:spPr>
        <p:txBody>
          <a:bodyPr vert="vert270" wrap="square" rtlCol="0">
            <a:spAutoFit/>
          </a:bodyPr>
          <a:lstStyle/>
          <a:p>
            <a:pPr>
              <a:lnSpc>
                <a:spcPts val="1300"/>
              </a:lnSpc>
            </a:pPr>
            <a:r>
              <a:rPr lang="de-DE" sz="1400" b="1" dirty="0" smtClean="0">
                <a:solidFill>
                  <a:srgbClr val="C0B59D"/>
                </a:solidFill>
              </a:rPr>
              <a:t>1827</a:t>
            </a:r>
            <a:r>
              <a:rPr lang="de-DE" sz="1400" dirty="0" smtClean="0">
                <a:solidFill>
                  <a:srgbClr val="C0B59D"/>
                </a:solidFill>
              </a:rPr>
              <a:t> Ludwig van</a:t>
            </a:r>
          </a:p>
          <a:p>
            <a:pPr>
              <a:lnSpc>
                <a:spcPts val="1300"/>
              </a:lnSpc>
            </a:pPr>
            <a:r>
              <a:rPr lang="de-DE" sz="1400" dirty="0" smtClean="0">
                <a:solidFill>
                  <a:srgbClr val="C0B59D"/>
                </a:solidFill>
              </a:rPr>
              <a:t>Beethoven stirbt</a:t>
            </a:r>
          </a:p>
        </p:txBody>
      </p:sp>
      <p:sp>
        <p:nvSpPr>
          <p:cNvPr id="45" name="Ellipse 44"/>
          <p:cNvSpPr/>
          <p:nvPr/>
        </p:nvSpPr>
        <p:spPr>
          <a:xfrm>
            <a:off x="1979712"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p:nvSpPr>
        <p:spPr>
          <a:xfrm>
            <a:off x="6156176"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8" name="Gerade Verbindung 47"/>
          <p:cNvCxnSpPr/>
          <p:nvPr/>
        </p:nvCxnSpPr>
        <p:spPr>
          <a:xfrm flipV="1">
            <a:off x="5643563" y="2543474"/>
            <a:ext cx="605036" cy="446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flipV="1">
            <a:off x="4514850" y="3369469"/>
            <a:ext cx="1143000" cy="238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V="1">
            <a:off x="4521200" y="3374231"/>
            <a:ext cx="794" cy="139144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37" name="Eingekerbter Richtungspfeil 36"/>
          <p:cNvSpPr/>
          <p:nvPr/>
        </p:nvSpPr>
        <p:spPr>
          <a:xfrm>
            <a:off x="5868144" y="4394721"/>
            <a:ext cx="1872208" cy="1584178"/>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8" name="Textfeld 37"/>
          <p:cNvSpPr txBox="1"/>
          <p:nvPr/>
        </p:nvSpPr>
        <p:spPr>
          <a:xfrm rot="5400000">
            <a:off x="6632249" y="4265113"/>
            <a:ext cx="461665" cy="602413"/>
          </a:xfrm>
          <a:prstGeom prst="rect">
            <a:avLst/>
          </a:prstGeom>
          <a:noFill/>
        </p:spPr>
        <p:txBody>
          <a:bodyPr vert="vert270" wrap="square" rtlCol="0">
            <a:spAutoFit/>
          </a:bodyPr>
          <a:lstStyle/>
          <a:p>
            <a:r>
              <a:rPr lang="de-DE" sz="1400" b="1" dirty="0" smtClean="0">
                <a:solidFill>
                  <a:srgbClr val="39368A"/>
                </a:solidFill>
              </a:rPr>
              <a:t>1830</a:t>
            </a:r>
            <a:endParaRPr lang="de-DE" sz="1400" b="1" dirty="0">
              <a:solidFill>
                <a:srgbClr val="39368A"/>
              </a:solidFill>
            </a:endParaRPr>
          </a:p>
        </p:txBody>
      </p:sp>
      <p:sp>
        <p:nvSpPr>
          <p:cNvPr id="49" name="Textfeld 48"/>
          <p:cNvSpPr txBox="1"/>
          <p:nvPr/>
        </p:nvSpPr>
        <p:spPr>
          <a:xfrm rot="5400000">
            <a:off x="7144252" y="3294567"/>
            <a:ext cx="400110" cy="2808310"/>
          </a:xfrm>
          <a:prstGeom prst="rect">
            <a:avLst/>
          </a:prstGeom>
          <a:noFill/>
        </p:spPr>
        <p:txBody>
          <a:bodyPr vert="vert270" wrap="square" rtlCol="0">
            <a:spAutoFit/>
          </a:bodyPr>
          <a:lstStyle/>
          <a:p>
            <a:r>
              <a:rPr lang="de-DE" sz="1400" b="1" dirty="0" smtClean="0">
                <a:solidFill>
                  <a:srgbClr val="39368A"/>
                </a:solidFill>
              </a:rPr>
              <a:t>Auswanderungswelle</a:t>
            </a:r>
            <a:endParaRPr lang="de-DE" sz="1400" b="1" dirty="0">
              <a:solidFill>
                <a:srgbClr val="39368A"/>
              </a:solidFill>
            </a:endParaRPr>
          </a:p>
        </p:txBody>
      </p:sp>
      <p:sp>
        <p:nvSpPr>
          <p:cNvPr id="50" name="Textfeld 49"/>
          <p:cNvSpPr txBox="1"/>
          <p:nvPr/>
        </p:nvSpPr>
        <p:spPr>
          <a:xfrm rot="5400000">
            <a:off x="6111753" y="4478630"/>
            <a:ext cx="1292662" cy="1779879"/>
          </a:xfrm>
          <a:prstGeom prst="rect">
            <a:avLst/>
          </a:prstGeom>
          <a:noFill/>
        </p:spPr>
        <p:txBody>
          <a:bodyPr vert="vert270" wrap="square" rtlCol="0">
            <a:spAutoFit/>
          </a:bodyPr>
          <a:lstStyle/>
          <a:p>
            <a:pPr algn="just"/>
            <a:r>
              <a:rPr lang="de-DE" sz="1200" dirty="0" smtClean="0">
                <a:solidFill>
                  <a:srgbClr val="3B3398"/>
                </a:solidFill>
              </a:rPr>
              <a:t>Auswanderung beginnt in großem Umfang, im Teck-</a:t>
            </a:r>
            <a:r>
              <a:rPr lang="de-DE" sz="1200" dirty="0" err="1" smtClean="0">
                <a:solidFill>
                  <a:srgbClr val="3B3398"/>
                </a:solidFill>
              </a:rPr>
              <a:t>lenburger</a:t>
            </a:r>
            <a:r>
              <a:rPr lang="de-DE" sz="1200" dirty="0" smtClean="0">
                <a:solidFill>
                  <a:srgbClr val="3B3398"/>
                </a:solidFill>
              </a:rPr>
              <a:t> Land liegen die Auswandererzahlen weit</a:t>
            </a:r>
          </a:p>
          <a:p>
            <a:pPr algn="just"/>
            <a:r>
              <a:rPr lang="de-DE" sz="1200" dirty="0" smtClean="0">
                <a:solidFill>
                  <a:srgbClr val="3B3398"/>
                </a:solidFill>
              </a:rPr>
              <a:t>über dem Durchschnitt im </a:t>
            </a:r>
          </a:p>
          <a:p>
            <a:pPr algn="just"/>
            <a:r>
              <a:rPr lang="de-DE" sz="1200" dirty="0" smtClean="0">
                <a:solidFill>
                  <a:srgbClr val="3B3398"/>
                </a:solidFill>
              </a:rPr>
              <a:t>Deutschen Reich.</a:t>
            </a:r>
          </a:p>
        </p:txBody>
      </p:sp>
      <p:sp>
        <p:nvSpPr>
          <p:cNvPr id="52" name="Ellipse 51"/>
          <p:cNvSpPr/>
          <p:nvPr/>
        </p:nvSpPr>
        <p:spPr>
          <a:xfrm>
            <a:off x="7060530" y="2424063"/>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8" name="Grafik 157" descr="Carl-Philipp_Mauve.jpg"/>
          <p:cNvPicPr>
            <a:picLocks noChangeAspect="1"/>
          </p:cNvPicPr>
          <p:nvPr/>
        </p:nvPicPr>
        <p:blipFill>
          <a:blip r:embed="rId3" cstate="print"/>
          <a:stretch>
            <a:fillRect/>
          </a:stretch>
        </p:blipFill>
        <p:spPr>
          <a:xfrm>
            <a:off x="3727519" y="3501008"/>
            <a:ext cx="1602465" cy="1152128"/>
          </a:xfrm>
          <a:prstGeom prst="ellipse">
            <a:avLst/>
          </a:prstGeom>
          <a:ln w="19050">
            <a:solidFill>
              <a:srgbClr val="C0B59D"/>
            </a:solidFill>
          </a:ln>
        </p:spPr>
      </p:pic>
      <p:cxnSp>
        <p:nvCxnSpPr>
          <p:cNvPr id="82" name="Gerade Verbindung 81"/>
          <p:cNvCxnSpPr/>
          <p:nvPr/>
        </p:nvCxnSpPr>
        <p:spPr>
          <a:xfrm flipH="1" flipV="1">
            <a:off x="7166174" y="2527599"/>
            <a:ext cx="1389" cy="48468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a:off x="2008783" y="2532633"/>
            <a:ext cx="318492" cy="7367"/>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47" name="Grafik 46" descr="1820_Greven; Schiffbarkeit der Ems.PNG"/>
          <p:cNvPicPr>
            <a:picLocks noChangeAspect="1"/>
          </p:cNvPicPr>
          <p:nvPr/>
        </p:nvPicPr>
        <p:blipFill>
          <a:blip r:embed="rId4" cstate="print"/>
          <a:stretch>
            <a:fillRect/>
          </a:stretch>
        </p:blipFill>
        <p:spPr>
          <a:xfrm>
            <a:off x="1572849" y="2917826"/>
            <a:ext cx="1486983" cy="1128514"/>
          </a:xfrm>
          <a:prstGeom prst="rect">
            <a:avLst/>
          </a:prstGeom>
          <a:ln w="19050">
            <a:solidFill>
              <a:srgbClr val="C0B59D"/>
            </a:solidFill>
          </a:ln>
        </p:spPr>
      </p:pic>
      <p:sp>
        <p:nvSpPr>
          <p:cNvPr id="67" name="Textfeld 66"/>
          <p:cNvSpPr txBox="1"/>
          <p:nvPr/>
        </p:nvSpPr>
        <p:spPr>
          <a:xfrm rot="5400000">
            <a:off x="2812644" y="3814524"/>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72" name="Textfeld 71"/>
          <p:cNvSpPr txBox="1"/>
          <p:nvPr/>
        </p:nvSpPr>
        <p:spPr>
          <a:xfrm rot="5400000">
            <a:off x="4424194" y="4413707"/>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cxnSp>
        <p:nvCxnSpPr>
          <p:cNvPr id="79" name="Gerade Verbindung 78"/>
          <p:cNvCxnSpPr/>
          <p:nvPr/>
        </p:nvCxnSpPr>
        <p:spPr>
          <a:xfrm flipH="1" flipV="1">
            <a:off x="5653089" y="2545557"/>
            <a:ext cx="2380" cy="83105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flipV="1">
            <a:off x="6804248" y="2996952"/>
            <a:ext cx="794" cy="139144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51" name="Grafik 50" descr="1830 Kreisweit Auswanderungswelle StichKreisarchiv.jpg"/>
          <p:cNvPicPr>
            <a:picLocks noChangeAspect="1"/>
          </p:cNvPicPr>
          <p:nvPr/>
        </p:nvPicPr>
        <p:blipFill>
          <a:blip r:embed="rId5" cstate="print"/>
          <a:srcRect l="3794" t="11311" r="5999" b="27083"/>
          <a:stretch>
            <a:fillRect/>
          </a:stretch>
        </p:blipFill>
        <p:spPr>
          <a:xfrm>
            <a:off x="5861087" y="3069101"/>
            <a:ext cx="1879265" cy="1223995"/>
          </a:xfrm>
          <a:prstGeom prst="rect">
            <a:avLst/>
          </a:prstGeom>
          <a:ln w="19050">
            <a:solidFill>
              <a:srgbClr val="C0B59D"/>
            </a:solidFill>
          </a:ln>
        </p:spPr>
      </p:pic>
      <p:sp>
        <p:nvSpPr>
          <p:cNvPr id="70" name="Textfeld 69"/>
          <p:cNvSpPr txBox="1"/>
          <p:nvPr/>
        </p:nvSpPr>
        <p:spPr>
          <a:xfrm rot="5400000">
            <a:off x="7491291" y="4066095"/>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cxnSp>
        <p:nvCxnSpPr>
          <p:cNvPr id="54" name="Gerade Verbindung 53"/>
          <p:cNvCxnSpPr/>
          <p:nvPr/>
        </p:nvCxnSpPr>
        <p:spPr>
          <a:xfrm>
            <a:off x="6792193" y="3002187"/>
            <a:ext cx="389657" cy="56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360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6" name="Textfeld 45"/>
          <p:cNvSpPr txBox="1"/>
          <p:nvPr/>
        </p:nvSpPr>
        <p:spPr>
          <a:xfrm>
            <a:off x="2454151"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48" name="Textfeld 47"/>
          <p:cNvSpPr txBox="1"/>
          <p:nvPr/>
        </p:nvSpPr>
        <p:spPr>
          <a:xfrm>
            <a:off x="3131840"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0" name="Textfeld 49"/>
          <p:cNvSpPr txBox="1"/>
          <p:nvPr/>
        </p:nvSpPr>
        <p:spPr>
          <a:xfrm>
            <a:off x="3779912"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2" name="Textfeld 51"/>
          <p:cNvSpPr txBox="1"/>
          <p:nvPr/>
        </p:nvSpPr>
        <p:spPr>
          <a:xfrm>
            <a:off x="449999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4" name="Textfeld 53"/>
          <p:cNvSpPr txBox="1"/>
          <p:nvPr/>
        </p:nvSpPr>
        <p:spPr>
          <a:xfrm>
            <a:off x="514806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6" name="Textfeld 55"/>
          <p:cNvSpPr txBox="1"/>
          <p:nvPr/>
        </p:nvSpPr>
        <p:spPr>
          <a:xfrm>
            <a:off x="5868144"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58" name="Textfeld 57"/>
          <p:cNvSpPr txBox="1"/>
          <p:nvPr/>
        </p:nvSpPr>
        <p:spPr>
          <a:xfrm>
            <a:off x="651621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164288"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54751"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1830 bis 1840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1836857"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1840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388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1784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7812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144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172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567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595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3914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39942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337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365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697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725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6819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2847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242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270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602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630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026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054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401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1619672"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561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6754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7" name="Textfeld 46"/>
          <p:cNvSpPr txBox="1"/>
          <p:nvPr/>
        </p:nvSpPr>
        <p:spPr>
          <a:xfrm>
            <a:off x="1476817"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1830</a:t>
            </a:r>
            <a:endParaRPr lang="de-DE" sz="1600" b="1" dirty="0">
              <a:solidFill>
                <a:srgbClr val="39368A"/>
              </a:solidFill>
              <a:latin typeface="Arial" pitchFamily="34" charset="0"/>
              <a:ea typeface="+mj-ea"/>
              <a:cs typeface="Arial" pitchFamily="34" charset="0"/>
            </a:endParaRPr>
          </a:p>
        </p:txBody>
      </p:sp>
    </p:spTree>
  </p:cSld>
  <p:clrMapOvr>
    <a:masterClrMapping/>
  </p:clrMapOvr>
  <p:transition advClick="0" advTm="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ingekerbter Richtungspfeil 28"/>
          <p:cNvSpPr/>
          <p:nvPr/>
        </p:nvSpPr>
        <p:spPr>
          <a:xfrm>
            <a:off x="1835696" y="2255423"/>
            <a:ext cx="5400600" cy="597513"/>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5" name="Textfeld 84"/>
          <p:cNvSpPr txBox="1"/>
          <p:nvPr/>
        </p:nvSpPr>
        <p:spPr>
          <a:xfrm rot="5400000">
            <a:off x="4429724" y="1824037"/>
            <a:ext cx="1292662" cy="1440160"/>
          </a:xfrm>
          <a:prstGeom prst="rect">
            <a:avLst/>
          </a:prstGeom>
          <a:noFill/>
        </p:spPr>
        <p:txBody>
          <a:bodyPr vert="vert270" wrap="square" rtlCol="0">
            <a:spAutoFit/>
          </a:bodyPr>
          <a:lstStyle/>
          <a:p>
            <a:r>
              <a:rPr lang="de-DE" sz="7200" dirty="0" smtClean="0">
                <a:solidFill>
                  <a:srgbClr val="C0B59D"/>
                </a:solidFill>
              </a:rPr>
              <a:t>I</a:t>
            </a:r>
            <a:endParaRPr lang="de-DE" sz="2400" b="1" dirty="0">
              <a:solidFill>
                <a:srgbClr val="3B3398"/>
              </a:solidFill>
            </a:endParaRPr>
          </a:p>
        </p:txBody>
      </p:sp>
      <p:sp>
        <p:nvSpPr>
          <p:cNvPr id="42" name="Textfeld 41"/>
          <p:cNvSpPr txBox="1"/>
          <p:nvPr/>
        </p:nvSpPr>
        <p:spPr>
          <a:xfrm>
            <a:off x="6804248" y="742932"/>
            <a:ext cx="553998" cy="1440160"/>
          </a:xfrm>
          <a:prstGeom prst="rect">
            <a:avLst/>
          </a:prstGeom>
          <a:noFill/>
        </p:spPr>
        <p:txBody>
          <a:bodyPr vert="vert270" wrap="square" rtlCol="0">
            <a:spAutoFit/>
          </a:bodyPr>
          <a:lstStyle/>
          <a:p>
            <a:r>
              <a:rPr lang="de-DE" sz="2400" b="1" dirty="0" smtClean="0">
                <a:solidFill>
                  <a:srgbClr val="3B3398"/>
                </a:solidFill>
              </a:rPr>
              <a:t>1840</a:t>
            </a:r>
            <a:endParaRPr lang="de-DE" sz="2400" b="1" dirty="0">
              <a:solidFill>
                <a:srgbClr val="3B3398"/>
              </a:solidFill>
            </a:endParaRPr>
          </a:p>
        </p:txBody>
      </p:sp>
      <p:sp>
        <p:nvSpPr>
          <p:cNvPr id="43" name="Eingekerbter Richtungspfeil 42"/>
          <p:cNvSpPr/>
          <p:nvPr/>
        </p:nvSpPr>
        <p:spPr>
          <a:xfrm>
            <a:off x="179512"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8" name="Titel 1"/>
          <p:cNvSpPr>
            <a:spLocks noGrp="1"/>
          </p:cNvSpPr>
          <p:nvPr>
            <p:ph type="ctrTitle"/>
          </p:nvPr>
        </p:nvSpPr>
        <p:spPr>
          <a:xfrm>
            <a:off x="1584176" y="-747464"/>
            <a:ext cx="7092280" cy="2331690"/>
          </a:xfrm>
        </p:spPr>
        <p:txBody>
          <a:bodyPr>
            <a:normAutofit/>
          </a:bodyPr>
          <a:lstStyle/>
          <a:p>
            <a:pPr algn="ctr"/>
            <a:r>
              <a:rPr lang="de-DE" dirty="0" smtClean="0"/>
              <a:t/>
            </a:r>
            <a:br>
              <a:rPr lang="de-DE" dirty="0" smtClean="0"/>
            </a:br>
            <a:r>
              <a:rPr lang="de-DE" sz="4000" dirty="0" smtClean="0"/>
              <a:t>Zeitraum von 1830 bis 1840</a:t>
            </a:r>
            <a:r>
              <a:rPr lang="de-DE" dirty="0" smtClean="0"/>
              <a:t/>
            </a:r>
            <a:br>
              <a:rPr lang="de-DE" dirty="0" smtClean="0"/>
            </a:br>
            <a:endParaRPr lang="de-DE" dirty="0"/>
          </a:p>
        </p:txBody>
      </p:sp>
      <p:sp>
        <p:nvSpPr>
          <p:cNvPr id="31" name="Textfeld 30"/>
          <p:cNvSpPr txBox="1"/>
          <p:nvPr/>
        </p:nvSpPr>
        <p:spPr>
          <a:xfrm>
            <a:off x="1583160" y="743255"/>
            <a:ext cx="553998" cy="1440160"/>
          </a:xfrm>
          <a:prstGeom prst="rect">
            <a:avLst/>
          </a:prstGeom>
          <a:noFill/>
        </p:spPr>
        <p:txBody>
          <a:bodyPr vert="vert270" wrap="square" rtlCol="0">
            <a:spAutoFit/>
          </a:bodyPr>
          <a:lstStyle/>
          <a:p>
            <a:r>
              <a:rPr lang="de-DE" sz="2400" b="1" dirty="0" smtClean="0">
                <a:solidFill>
                  <a:srgbClr val="3B3398"/>
                </a:solidFill>
              </a:rPr>
              <a:t>1830</a:t>
            </a:r>
            <a:endParaRPr lang="de-DE" sz="2400" b="1" dirty="0">
              <a:solidFill>
                <a:srgbClr val="3B3398"/>
              </a:solidFill>
            </a:endParaRPr>
          </a:p>
        </p:txBody>
      </p:sp>
      <p:sp>
        <p:nvSpPr>
          <p:cNvPr id="32" name="Eingekerbter Richtungspfeil 31"/>
          <p:cNvSpPr/>
          <p:nvPr/>
        </p:nvSpPr>
        <p:spPr>
          <a:xfrm>
            <a:off x="7092280" y="2255423"/>
            <a:ext cx="1800200" cy="597513"/>
          </a:xfrm>
          <a:prstGeom prst="chevron">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33" name="Ellipse 32"/>
          <p:cNvSpPr/>
          <p:nvPr/>
        </p:nvSpPr>
        <p:spPr>
          <a:xfrm>
            <a:off x="2267744" y="2442056"/>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el 1"/>
          <p:cNvSpPr txBox="1">
            <a:spLocks/>
          </p:cNvSpPr>
          <p:nvPr/>
        </p:nvSpPr>
        <p:spPr>
          <a:xfrm>
            <a:off x="1043608" y="455223"/>
            <a:ext cx="7092280" cy="233169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cxnSp>
        <p:nvCxnSpPr>
          <p:cNvPr id="119" name="Gerade Verbindung 118"/>
          <p:cNvCxnSpPr/>
          <p:nvPr/>
        </p:nvCxnSpPr>
        <p:spPr>
          <a:xfrm flipV="1">
            <a:off x="4121150" y="2530476"/>
            <a:ext cx="0" cy="438149"/>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48" name="Eingekerbter Richtungspfeil 147"/>
          <p:cNvSpPr/>
          <p:nvPr/>
        </p:nvSpPr>
        <p:spPr>
          <a:xfrm>
            <a:off x="415130" y="4197291"/>
            <a:ext cx="1800200" cy="1944216"/>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cxnSp>
        <p:nvCxnSpPr>
          <p:cNvPr id="47" name="Gerade Verbindung 46"/>
          <p:cNvCxnSpPr/>
          <p:nvPr/>
        </p:nvCxnSpPr>
        <p:spPr>
          <a:xfrm>
            <a:off x="3536950" y="2959100"/>
            <a:ext cx="593725" cy="317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flipV="1">
            <a:off x="5724030" y="4181475"/>
            <a:ext cx="495" cy="673227"/>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234026" y="742932"/>
            <a:ext cx="553998" cy="1440160"/>
          </a:xfrm>
          <a:prstGeom prst="rect">
            <a:avLst/>
          </a:prstGeom>
          <a:noFill/>
        </p:spPr>
        <p:txBody>
          <a:bodyPr vert="vert270" wrap="square" rtlCol="0">
            <a:spAutoFit/>
          </a:bodyPr>
          <a:lstStyle/>
          <a:p>
            <a:r>
              <a:rPr lang="de-DE" sz="2400" b="1" dirty="0" smtClean="0">
                <a:solidFill>
                  <a:srgbClr val="3B3398"/>
                </a:solidFill>
              </a:rPr>
              <a:t>1835</a:t>
            </a:r>
            <a:endParaRPr lang="de-DE" sz="2400" b="1" dirty="0">
              <a:solidFill>
                <a:srgbClr val="3B3398"/>
              </a:solidFill>
            </a:endParaRPr>
          </a:p>
        </p:txBody>
      </p:sp>
      <p:cxnSp>
        <p:nvCxnSpPr>
          <p:cNvPr id="76" name="Gerade Verbindung 75"/>
          <p:cNvCxnSpPr/>
          <p:nvPr/>
        </p:nvCxnSpPr>
        <p:spPr>
          <a:xfrm>
            <a:off x="4829175" y="2994025"/>
            <a:ext cx="907256" cy="6350"/>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a:off x="1276350" y="4001517"/>
            <a:ext cx="348" cy="197743"/>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79" name="Eingekerbter Richtungspfeil 78"/>
          <p:cNvSpPr/>
          <p:nvPr/>
        </p:nvSpPr>
        <p:spPr>
          <a:xfrm>
            <a:off x="2637944" y="4365104"/>
            <a:ext cx="1800200" cy="1825749"/>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81" name="Eingekerbter Richtungspfeil 80"/>
          <p:cNvSpPr/>
          <p:nvPr/>
        </p:nvSpPr>
        <p:spPr>
          <a:xfrm>
            <a:off x="4788024" y="4869160"/>
            <a:ext cx="1872208" cy="792088"/>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44" name="Textfeld 43"/>
          <p:cNvSpPr txBox="1"/>
          <p:nvPr/>
        </p:nvSpPr>
        <p:spPr>
          <a:xfrm rot="5400000">
            <a:off x="2944802" y="1081722"/>
            <a:ext cx="518091" cy="1440160"/>
          </a:xfrm>
          <a:prstGeom prst="rect">
            <a:avLst/>
          </a:prstGeom>
          <a:noFill/>
        </p:spPr>
        <p:txBody>
          <a:bodyPr vert="vert270" wrap="square" rtlCol="0">
            <a:spAutoFit/>
          </a:bodyPr>
          <a:lstStyle/>
          <a:p>
            <a:pPr>
              <a:lnSpc>
                <a:spcPts val="1300"/>
              </a:lnSpc>
            </a:pPr>
            <a:r>
              <a:rPr lang="de-DE" sz="1400" b="1" dirty="0" smtClean="0">
                <a:solidFill>
                  <a:srgbClr val="C0B59D"/>
                </a:solidFill>
              </a:rPr>
              <a:t>1832</a:t>
            </a:r>
            <a:r>
              <a:rPr lang="de-DE" sz="1400" dirty="0" smtClean="0">
                <a:solidFill>
                  <a:srgbClr val="C0B59D"/>
                </a:solidFill>
              </a:rPr>
              <a:t> Hambacher </a:t>
            </a:r>
          </a:p>
          <a:p>
            <a:pPr>
              <a:lnSpc>
                <a:spcPts val="1300"/>
              </a:lnSpc>
            </a:pPr>
            <a:r>
              <a:rPr lang="de-DE" sz="1400" dirty="0" smtClean="0">
                <a:solidFill>
                  <a:srgbClr val="C0B59D"/>
                </a:solidFill>
              </a:rPr>
              <a:t>Fest</a:t>
            </a:r>
            <a:endParaRPr lang="de-DE" sz="1400" dirty="0">
              <a:solidFill>
                <a:srgbClr val="C0B59D"/>
              </a:solidFill>
            </a:endParaRPr>
          </a:p>
        </p:txBody>
      </p:sp>
      <p:sp>
        <p:nvSpPr>
          <p:cNvPr id="50" name="Textfeld 49"/>
          <p:cNvSpPr txBox="1"/>
          <p:nvPr/>
        </p:nvSpPr>
        <p:spPr>
          <a:xfrm rot="5400000">
            <a:off x="1113982" y="4025291"/>
            <a:ext cx="461665" cy="602413"/>
          </a:xfrm>
          <a:prstGeom prst="rect">
            <a:avLst/>
          </a:prstGeom>
          <a:noFill/>
        </p:spPr>
        <p:txBody>
          <a:bodyPr vert="vert270" wrap="square" rtlCol="0">
            <a:spAutoFit/>
          </a:bodyPr>
          <a:lstStyle/>
          <a:p>
            <a:r>
              <a:rPr lang="de-DE" sz="1400" b="1" dirty="0" smtClean="0">
                <a:solidFill>
                  <a:srgbClr val="39368A"/>
                </a:solidFill>
              </a:rPr>
              <a:t>1831</a:t>
            </a:r>
            <a:endParaRPr lang="de-DE" sz="1400" b="1" dirty="0">
              <a:solidFill>
                <a:srgbClr val="39368A"/>
              </a:solidFill>
            </a:endParaRPr>
          </a:p>
        </p:txBody>
      </p:sp>
      <p:sp>
        <p:nvSpPr>
          <p:cNvPr id="51" name="Textfeld 50"/>
          <p:cNvSpPr txBox="1"/>
          <p:nvPr/>
        </p:nvSpPr>
        <p:spPr>
          <a:xfrm rot="5400000">
            <a:off x="5138486" y="409122"/>
            <a:ext cx="518091" cy="1373272"/>
          </a:xfrm>
          <a:prstGeom prst="rect">
            <a:avLst/>
          </a:prstGeom>
          <a:noFill/>
        </p:spPr>
        <p:txBody>
          <a:bodyPr vert="vert270" wrap="square" rtlCol="0">
            <a:spAutoFit/>
          </a:bodyPr>
          <a:lstStyle/>
          <a:p>
            <a:pPr>
              <a:lnSpc>
                <a:spcPts val="1300"/>
              </a:lnSpc>
            </a:pPr>
            <a:r>
              <a:rPr lang="de-DE" sz="1400" b="1" dirty="0" smtClean="0">
                <a:solidFill>
                  <a:srgbClr val="C0B59D"/>
                </a:solidFill>
              </a:rPr>
              <a:t>1835</a:t>
            </a:r>
            <a:r>
              <a:rPr lang="de-DE" sz="1400" dirty="0" smtClean="0">
                <a:solidFill>
                  <a:srgbClr val="C0B59D"/>
                </a:solidFill>
              </a:rPr>
              <a:t> Eisenbahn</a:t>
            </a:r>
          </a:p>
          <a:p>
            <a:pPr>
              <a:lnSpc>
                <a:spcPts val="1300"/>
              </a:lnSpc>
            </a:pPr>
            <a:r>
              <a:rPr lang="de-DE" sz="1400" dirty="0" smtClean="0">
                <a:solidFill>
                  <a:srgbClr val="C0B59D"/>
                </a:solidFill>
              </a:rPr>
              <a:t>Nürnberg-Fürth</a:t>
            </a:r>
          </a:p>
        </p:txBody>
      </p:sp>
      <p:sp>
        <p:nvSpPr>
          <p:cNvPr id="52" name="Textfeld 51"/>
          <p:cNvSpPr txBox="1"/>
          <p:nvPr/>
        </p:nvSpPr>
        <p:spPr>
          <a:xfrm rot="5400000">
            <a:off x="6641867" y="423030"/>
            <a:ext cx="684803" cy="1512168"/>
          </a:xfrm>
          <a:prstGeom prst="rect">
            <a:avLst/>
          </a:prstGeom>
          <a:noFill/>
        </p:spPr>
        <p:txBody>
          <a:bodyPr vert="vert270" wrap="square" rtlCol="0">
            <a:spAutoFit/>
          </a:bodyPr>
          <a:lstStyle/>
          <a:p>
            <a:pPr>
              <a:lnSpc>
                <a:spcPts val="1300"/>
              </a:lnSpc>
            </a:pPr>
            <a:r>
              <a:rPr lang="de-DE" sz="1400" b="1" dirty="0" smtClean="0">
                <a:solidFill>
                  <a:srgbClr val="C0B59D"/>
                </a:solidFill>
              </a:rPr>
              <a:t>1838</a:t>
            </a:r>
            <a:r>
              <a:rPr lang="de-DE" sz="1400" dirty="0" smtClean="0">
                <a:solidFill>
                  <a:srgbClr val="C0B59D"/>
                </a:solidFill>
              </a:rPr>
              <a:t> Oliver Twist </a:t>
            </a:r>
          </a:p>
          <a:p>
            <a:pPr>
              <a:lnSpc>
                <a:spcPts val="1300"/>
              </a:lnSpc>
            </a:pPr>
            <a:r>
              <a:rPr lang="de-DE" sz="1400" dirty="0" smtClean="0">
                <a:solidFill>
                  <a:srgbClr val="C0B59D"/>
                </a:solidFill>
              </a:rPr>
              <a:t>von </a:t>
            </a:r>
            <a:r>
              <a:rPr lang="de-DE" sz="1400" dirty="0" err="1" smtClean="0">
                <a:solidFill>
                  <a:srgbClr val="C0B59D"/>
                </a:solidFill>
              </a:rPr>
              <a:t>Ch</a:t>
            </a:r>
            <a:r>
              <a:rPr lang="de-DE" sz="1400" dirty="0" smtClean="0">
                <a:solidFill>
                  <a:srgbClr val="C0B59D"/>
                </a:solidFill>
              </a:rPr>
              <a:t>. Dickens </a:t>
            </a:r>
          </a:p>
          <a:p>
            <a:pPr>
              <a:lnSpc>
                <a:spcPts val="1300"/>
              </a:lnSpc>
            </a:pPr>
            <a:r>
              <a:rPr lang="de-DE" sz="1400" dirty="0" smtClean="0">
                <a:solidFill>
                  <a:srgbClr val="C0B59D"/>
                </a:solidFill>
              </a:rPr>
              <a:t>wird veröffentlicht</a:t>
            </a:r>
            <a:endParaRPr lang="de-DE" sz="1400" dirty="0">
              <a:solidFill>
                <a:srgbClr val="C0B59D"/>
              </a:solidFill>
            </a:endParaRPr>
          </a:p>
        </p:txBody>
      </p:sp>
      <p:sp>
        <p:nvSpPr>
          <p:cNvPr id="53" name="Textfeld 52"/>
          <p:cNvSpPr txBox="1"/>
          <p:nvPr/>
        </p:nvSpPr>
        <p:spPr>
          <a:xfrm rot="5400000">
            <a:off x="524868" y="4572014"/>
            <a:ext cx="1477328" cy="1735992"/>
          </a:xfrm>
          <a:prstGeom prst="rect">
            <a:avLst/>
          </a:prstGeom>
          <a:noFill/>
        </p:spPr>
        <p:txBody>
          <a:bodyPr vert="vert270" wrap="square" rtlCol="0">
            <a:spAutoFit/>
          </a:bodyPr>
          <a:lstStyle/>
          <a:p>
            <a:pPr algn="just"/>
            <a:r>
              <a:rPr lang="de-DE" sz="1200" dirty="0" smtClean="0">
                <a:solidFill>
                  <a:srgbClr val="3B3398"/>
                </a:solidFill>
              </a:rPr>
              <a:t>Am 06.03. wird Marck Friedrich von </a:t>
            </a:r>
            <a:r>
              <a:rPr lang="de-DE" sz="1200" dirty="0" err="1" smtClean="0">
                <a:solidFill>
                  <a:srgbClr val="3B3398"/>
                </a:solidFill>
              </a:rPr>
              <a:t>Bodel-schwingh</a:t>
            </a:r>
            <a:r>
              <a:rPr lang="de-DE" sz="1200" dirty="0" smtClean="0">
                <a:solidFill>
                  <a:srgbClr val="3B3398"/>
                </a:solidFill>
              </a:rPr>
              <a:t> geboren. Sein Vater Ernst wird Regierungspräsident in Trier und Finanz- und Innenminister in Berlin.</a:t>
            </a:r>
          </a:p>
        </p:txBody>
      </p:sp>
      <p:sp>
        <p:nvSpPr>
          <p:cNvPr id="55" name="Textfeld 54"/>
          <p:cNvSpPr txBox="1"/>
          <p:nvPr/>
        </p:nvSpPr>
        <p:spPr>
          <a:xfrm rot="5400000">
            <a:off x="987859" y="3172920"/>
            <a:ext cx="615553" cy="2808310"/>
          </a:xfrm>
          <a:prstGeom prst="rect">
            <a:avLst/>
          </a:prstGeom>
          <a:noFill/>
        </p:spPr>
        <p:txBody>
          <a:bodyPr vert="vert270" wrap="square" rtlCol="0">
            <a:spAutoFit/>
          </a:bodyPr>
          <a:lstStyle/>
          <a:p>
            <a:pPr algn="ctr"/>
            <a:r>
              <a:rPr lang="de-DE" sz="1400" b="1" dirty="0" smtClean="0">
                <a:solidFill>
                  <a:srgbClr val="39368A"/>
                </a:solidFill>
              </a:rPr>
              <a:t>Geburt Friedrich</a:t>
            </a:r>
          </a:p>
          <a:p>
            <a:pPr algn="ctr"/>
            <a:r>
              <a:rPr lang="de-DE" sz="1400" b="1" dirty="0" smtClean="0">
                <a:solidFill>
                  <a:srgbClr val="39368A"/>
                </a:solidFill>
              </a:rPr>
              <a:t>von Bodelschwingh</a:t>
            </a:r>
            <a:endParaRPr lang="de-DE" sz="1400" b="1" dirty="0">
              <a:solidFill>
                <a:srgbClr val="39368A"/>
              </a:solidFill>
            </a:endParaRPr>
          </a:p>
        </p:txBody>
      </p:sp>
      <p:sp>
        <p:nvSpPr>
          <p:cNvPr id="58" name="Textfeld 57"/>
          <p:cNvSpPr txBox="1"/>
          <p:nvPr/>
        </p:nvSpPr>
        <p:spPr>
          <a:xfrm rot="5400000">
            <a:off x="3204718" y="3861919"/>
            <a:ext cx="646331" cy="1800199"/>
          </a:xfrm>
          <a:prstGeom prst="rect">
            <a:avLst/>
          </a:prstGeom>
          <a:noFill/>
        </p:spPr>
        <p:txBody>
          <a:bodyPr vert="vert270" wrap="square" rtlCol="0">
            <a:spAutoFit/>
          </a:bodyPr>
          <a:lstStyle/>
          <a:p>
            <a:pPr algn="ctr"/>
            <a:r>
              <a:rPr lang="de-DE" sz="1000" b="1" dirty="0" smtClean="0">
                <a:solidFill>
                  <a:srgbClr val="39368A"/>
                </a:solidFill>
              </a:rPr>
              <a:t>Der Gemeinderat stimmt gegen die Anlage der Chaussee Münster-Ibbenbüren</a:t>
            </a:r>
            <a:endParaRPr lang="de-DE" sz="1000" b="1" dirty="0">
              <a:solidFill>
                <a:srgbClr val="39368A"/>
              </a:solidFill>
            </a:endParaRPr>
          </a:p>
        </p:txBody>
      </p:sp>
      <p:sp>
        <p:nvSpPr>
          <p:cNvPr id="59" name="Textfeld 58"/>
          <p:cNvSpPr txBox="1"/>
          <p:nvPr/>
        </p:nvSpPr>
        <p:spPr>
          <a:xfrm rot="5400000">
            <a:off x="3438055" y="4167263"/>
            <a:ext cx="369332" cy="602413"/>
          </a:xfrm>
          <a:prstGeom prst="rect">
            <a:avLst/>
          </a:prstGeom>
          <a:noFill/>
        </p:spPr>
        <p:txBody>
          <a:bodyPr vert="vert270" wrap="square" rtlCol="0">
            <a:spAutoFit/>
          </a:bodyPr>
          <a:lstStyle/>
          <a:p>
            <a:r>
              <a:rPr lang="de-DE" sz="1200" b="1" dirty="0" smtClean="0">
                <a:solidFill>
                  <a:srgbClr val="39368A"/>
                </a:solidFill>
              </a:rPr>
              <a:t>1835</a:t>
            </a:r>
            <a:endParaRPr lang="de-DE" sz="1200" b="1" dirty="0">
              <a:solidFill>
                <a:srgbClr val="39368A"/>
              </a:solidFill>
            </a:endParaRPr>
          </a:p>
        </p:txBody>
      </p:sp>
      <p:sp>
        <p:nvSpPr>
          <p:cNvPr id="63" name="Textfeld 62"/>
          <p:cNvSpPr txBox="1"/>
          <p:nvPr/>
        </p:nvSpPr>
        <p:spPr>
          <a:xfrm rot="5400000">
            <a:off x="2594394" y="4902550"/>
            <a:ext cx="1846659" cy="1779879"/>
          </a:xfrm>
          <a:prstGeom prst="rect">
            <a:avLst/>
          </a:prstGeom>
          <a:noFill/>
        </p:spPr>
        <p:txBody>
          <a:bodyPr vert="vert270" wrap="square" rtlCol="0">
            <a:spAutoFit/>
          </a:bodyPr>
          <a:lstStyle/>
          <a:p>
            <a:pPr algn="just"/>
            <a:r>
              <a:rPr lang="de-DE" sz="1000" dirty="0" smtClean="0">
                <a:solidFill>
                  <a:srgbClr val="39368A"/>
                </a:solidFill>
              </a:rPr>
              <a:t>Der Gemeinderat stimmt gegen die Anlage der Chaussee Münster-Ibbenbüren, weil er befürchtet, dass durch die neue Straße die </a:t>
            </a:r>
            <a:r>
              <a:rPr lang="de-DE" sz="1000" dirty="0" err="1" smtClean="0">
                <a:solidFill>
                  <a:srgbClr val="39368A"/>
                </a:solidFill>
              </a:rPr>
              <a:t>Saerbecker</a:t>
            </a:r>
            <a:r>
              <a:rPr lang="de-DE" sz="1000" dirty="0" smtClean="0">
                <a:solidFill>
                  <a:srgbClr val="39368A"/>
                </a:solidFill>
              </a:rPr>
              <a:t> Einwohner Einbußen beim Kohlentransport hinnehmen müssten. </a:t>
            </a:r>
          </a:p>
        </p:txBody>
      </p:sp>
      <p:sp>
        <p:nvSpPr>
          <p:cNvPr id="82" name="Textfeld 81"/>
          <p:cNvSpPr txBox="1"/>
          <p:nvPr/>
        </p:nvSpPr>
        <p:spPr>
          <a:xfrm rot="5400000">
            <a:off x="5582906" y="4696001"/>
            <a:ext cx="400110" cy="602413"/>
          </a:xfrm>
          <a:prstGeom prst="rect">
            <a:avLst/>
          </a:prstGeom>
          <a:noFill/>
        </p:spPr>
        <p:txBody>
          <a:bodyPr vert="vert270" wrap="square" rtlCol="0">
            <a:spAutoFit/>
          </a:bodyPr>
          <a:lstStyle/>
          <a:p>
            <a:r>
              <a:rPr lang="de-DE" sz="1400" b="1" dirty="0" smtClean="0">
                <a:solidFill>
                  <a:srgbClr val="39368A"/>
                </a:solidFill>
              </a:rPr>
              <a:t>1836</a:t>
            </a:r>
            <a:endParaRPr lang="de-DE" sz="1400" b="1" dirty="0">
              <a:solidFill>
                <a:srgbClr val="39368A"/>
              </a:solidFill>
            </a:endParaRPr>
          </a:p>
        </p:txBody>
      </p:sp>
      <p:sp>
        <p:nvSpPr>
          <p:cNvPr id="84" name="Textfeld 83"/>
          <p:cNvSpPr txBox="1"/>
          <p:nvPr/>
        </p:nvSpPr>
        <p:spPr>
          <a:xfrm rot="5400000">
            <a:off x="5411121" y="4410398"/>
            <a:ext cx="646331" cy="1851888"/>
          </a:xfrm>
          <a:prstGeom prst="rect">
            <a:avLst/>
          </a:prstGeom>
          <a:noFill/>
        </p:spPr>
        <p:txBody>
          <a:bodyPr vert="vert270" wrap="square" rtlCol="0">
            <a:spAutoFit/>
          </a:bodyPr>
          <a:lstStyle/>
          <a:p>
            <a:pPr algn="just"/>
            <a:r>
              <a:rPr lang="de-DE" sz="1000" dirty="0" smtClean="0">
                <a:solidFill>
                  <a:srgbClr val="39368A"/>
                </a:solidFill>
              </a:rPr>
              <a:t>Erste öffentliche Diskussionen über eine Eisenbahnlinie zwischen Rheine und Amsterdam.</a:t>
            </a:r>
          </a:p>
        </p:txBody>
      </p:sp>
      <p:sp>
        <p:nvSpPr>
          <p:cNvPr id="86" name="Ellipse 85"/>
          <p:cNvSpPr/>
          <p:nvPr/>
        </p:nvSpPr>
        <p:spPr>
          <a:xfrm>
            <a:off x="4407917" y="2420367"/>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4716016" y="2420888"/>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0" name="Gerade Verbindung 89"/>
          <p:cNvCxnSpPr/>
          <p:nvPr/>
        </p:nvCxnSpPr>
        <p:spPr>
          <a:xfrm flipV="1">
            <a:off x="2378075" y="2632076"/>
            <a:ext cx="0" cy="87947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flipV="1">
            <a:off x="1196975" y="3498081"/>
            <a:ext cx="1173460" cy="394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flipH="1">
            <a:off x="3536950" y="2952750"/>
            <a:ext cx="3175" cy="141287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flipH="1" flipV="1">
            <a:off x="4829175" y="2578100"/>
            <a:ext cx="3175" cy="42227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a:stCxn id="77" idx="0"/>
          </p:cNvCxnSpPr>
          <p:nvPr/>
        </p:nvCxnSpPr>
        <p:spPr>
          <a:xfrm flipH="1" flipV="1">
            <a:off x="5724525" y="2995613"/>
            <a:ext cx="1250" cy="433387"/>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77" name="Grafik 76" descr="1836 Rheine Eisenbahnstreckendiskussion Stadtarchiv Steinfurt.jpg"/>
          <p:cNvPicPr>
            <a:picLocks noChangeAspect="1"/>
          </p:cNvPicPr>
          <p:nvPr/>
        </p:nvPicPr>
        <p:blipFill>
          <a:blip r:embed="rId2" cstate="print"/>
          <a:stretch>
            <a:fillRect/>
          </a:stretch>
        </p:blipFill>
        <p:spPr>
          <a:xfrm>
            <a:off x="4788024" y="3429000"/>
            <a:ext cx="1875502" cy="1347896"/>
          </a:xfrm>
          <a:prstGeom prst="rect">
            <a:avLst/>
          </a:prstGeom>
          <a:ln w="19050">
            <a:solidFill>
              <a:srgbClr val="C0B59D"/>
            </a:solidFill>
          </a:ln>
        </p:spPr>
      </p:pic>
      <p:sp>
        <p:nvSpPr>
          <p:cNvPr id="60" name="Textfeld 59"/>
          <p:cNvSpPr txBox="1"/>
          <p:nvPr/>
        </p:nvSpPr>
        <p:spPr>
          <a:xfrm rot="5400000">
            <a:off x="5631194" y="1103818"/>
            <a:ext cx="684803" cy="1517288"/>
          </a:xfrm>
          <a:prstGeom prst="rect">
            <a:avLst/>
          </a:prstGeom>
          <a:noFill/>
        </p:spPr>
        <p:txBody>
          <a:bodyPr vert="vert270" wrap="square" rtlCol="0">
            <a:spAutoFit/>
          </a:bodyPr>
          <a:lstStyle/>
          <a:p>
            <a:pPr>
              <a:lnSpc>
                <a:spcPts val="1300"/>
              </a:lnSpc>
            </a:pPr>
            <a:r>
              <a:rPr lang="de-DE" sz="1400" b="1" dirty="0" smtClean="0">
                <a:solidFill>
                  <a:srgbClr val="C0B59D"/>
                </a:solidFill>
              </a:rPr>
              <a:t>1836</a:t>
            </a:r>
            <a:r>
              <a:rPr lang="de-DE" sz="1400" dirty="0" smtClean="0">
                <a:solidFill>
                  <a:srgbClr val="C0B59D"/>
                </a:solidFill>
              </a:rPr>
              <a:t> Der Bund der</a:t>
            </a:r>
          </a:p>
          <a:p>
            <a:pPr>
              <a:lnSpc>
                <a:spcPts val="1300"/>
              </a:lnSpc>
            </a:pPr>
            <a:r>
              <a:rPr lang="de-DE" sz="1400" dirty="0" smtClean="0">
                <a:solidFill>
                  <a:srgbClr val="C0B59D"/>
                </a:solidFill>
              </a:rPr>
              <a:t> Gerechten wird</a:t>
            </a:r>
          </a:p>
          <a:p>
            <a:pPr>
              <a:lnSpc>
                <a:spcPts val="1300"/>
              </a:lnSpc>
            </a:pPr>
            <a:r>
              <a:rPr lang="de-DE" sz="1400" dirty="0" smtClean="0">
                <a:solidFill>
                  <a:srgbClr val="C0B59D"/>
                </a:solidFill>
              </a:rPr>
              <a:t> gegründet</a:t>
            </a:r>
          </a:p>
        </p:txBody>
      </p:sp>
      <p:sp>
        <p:nvSpPr>
          <p:cNvPr id="61" name="Textfeld 60"/>
          <p:cNvSpPr txBox="1"/>
          <p:nvPr/>
        </p:nvSpPr>
        <p:spPr>
          <a:xfrm rot="5400000">
            <a:off x="2465402" y="423030"/>
            <a:ext cx="684803" cy="1512168"/>
          </a:xfrm>
          <a:prstGeom prst="rect">
            <a:avLst/>
          </a:prstGeom>
          <a:noFill/>
        </p:spPr>
        <p:txBody>
          <a:bodyPr vert="vert270" wrap="square" rtlCol="0">
            <a:spAutoFit/>
          </a:bodyPr>
          <a:lstStyle/>
          <a:p>
            <a:pPr>
              <a:lnSpc>
                <a:spcPts val="1300"/>
              </a:lnSpc>
            </a:pPr>
            <a:r>
              <a:rPr lang="de-DE" sz="1400" b="1" dirty="0" smtClean="0">
                <a:solidFill>
                  <a:srgbClr val="C0B59D"/>
                </a:solidFill>
              </a:rPr>
              <a:t>1831</a:t>
            </a:r>
            <a:r>
              <a:rPr lang="de-DE" sz="1400" dirty="0" smtClean="0">
                <a:solidFill>
                  <a:srgbClr val="C0B59D"/>
                </a:solidFill>
              </a:rPr>
              <a:t> Sklavenauf-</a:t>
            </a:r>
          </a:p>
          <a:p>
            <a:pPr>
              <a:lnSpc>
                <a:spcPts val="1300"/>
              </a:lnSpc>
            </a:pPr>
            <a:r>
              <a:rPr lang="de-DE" sz="1400" dirty="0" smtClean="0">
                <a:solidFill>
                  <a:srgbClr val="C0B59D"/>
                </a:solidFill>
              </a:rPr>
              <a:t>stand in </a:t>
            </a:r>
            <a:r>
              <a:rPr lang="de-DE" sz="1400" dirty="0" err="1" smtClean="0">
                <a:solidFill>
                  <a:srgbClr val="C0B59D"/>
                </a:solidFill>
              </a:rPr>
              <a:t>Virgina</a:t>
            </a:r>
            <a:r>
              <a:rPr lang="de-DE" sz="1400" dirty="0" smtClean="0">
                <a:solidFill>
                  <a:srgbClr val="C0B59D"/>
                </a:solidFill>
              </a:rPr>
              <a:t> </a:t>
            </a:r>
          </a:p>
          <a:p>
            <a:pPr>
              <a:lnSpc>
                <a:spcPts val="1300"/>
              </a:lnSpc>
            </a:pPr>
            <a:r>
              <a:rPr lang="de-DE" sz="1400" dirty="0" smtClean="0">
                <a:solidFill>
                  <a:srgbClr val="C0B59D"/>
                </a:solidFill>
              </a:rPr>
              <a:t>unter </a:t>
            </a:r>
            <a:r>
              <a:rPr lang="de-DE" sz="1400" dirty="0" err="1" smtClean="0">
                <a:solidFill>
                  <a:srgbClr val="C0B59D"/>
                </a:solidFill>
              </a:rPr>
              <a:t>Nat</a:t>
            </a:r>
            <a:r>
              <a:rPr lang="de-DE" sz="1400" dirty="0" smtClean="0">
                <a:solidFill>
                  <a:srgbClr val="C0B59D"/>
                </a:solidFill>
              </a:rPr>
              <a:t> Turner</a:t>
            </a:r>
          </a:p>
        </p:txBody>
      </p:sp>
      <p:sp>
        <p:nvSpPr>
          <p:cNvPr id="62" name="Textfeld 61"/>
          <p:cNvSpPr txBox="1"/>
          <p:nvPr/>
        </p:nvSpPr>
        <p:spPr>
          <a:xfrm rot="5400000">
            <a:off x="7413897" y="3246562"/>
            <a:ext cx="800219" cy="1868913"/>
          </a:xfrm>
          <a:prstGeom prst="rect">
            <a:avLst/>
          </a:prstGeom>
          <a:noFill/>
        </p:spPr>
        <p:txBody>
          <a:bodyPr vert="vert270" wrap="square" rtlCol="0">
            <a:spAutoFit/>
          </a:bodyPr>
          <a:lstStyle/>
          <a:p>
            <a:pPr algn="just"/>
            <a:r>
              <a:rPr lang="de-DE" sz="1000" dirty="0" smtClean="0">
                <a:solidFill>
                  <a:srgbClr val="3B3398"/>
                </a:solidFill>
              </a:rPr>
              <a:t>Der neue Schiffstyp ist leicht gebaut und sehr flach. Er ist aber nicht seetüchtig und kann sich nicht durchsetzen.</a:t>
            </a:r>
          </a:p>
        </p:txBody>
      </p:sp>
      <p:sp>
        <p:nvSpPr>
          <p:cNvPr id="65" name="Eingekerbter Richtungspfeil 64"/>
          <p:cNvSpPr/>
          <p:nvPr/>
        </p:nvSpPr>
        <p:spPr>
          <a:xfrm>
            <a:off x="6879550" y="3356992"/>
            <a:ext cx="1872208" cy="1184065"/>
          </a:xfrm>
          <a:prstGeom prst="chevron">
            <a:avLst>
              <a:gd name="adj" fmla="val 0"/>
            </a:avLst>
          </a:prstGeom>
          <a:no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C0B59D"/>
              </a:solidFill>
            </a:endParaRPr>
          </a:p>
        </p:txBody>
      </p:sp>
      <p:sp>
        <p:nvSpPr>
          <p:cNvPr id="66" name="Textfeld 65"/>
          <p:cNvSpPr txBox="1"/>
          <p:nvPr/>
        </p:nvSpPr>
        <p:spPr>
          <a:xfrm rot="5400000">
            <a:off x="7689821" y="3159151"/>
            <a:ext cx="369332" cy="602413"/>
          </a:xfrm>
          <a:prstGeom prst="rect">
            <a:avLst/>
          </a:prstGeom>
          <a:noFill/>
        </p:spPr>
        <p:txBody>
          <a:bodyPr vert="vert270" wrap="square" rtlCol="0">
            <a:spAutoFit/>
          </a:bodyPr>
          <a:lstStyle/>
          <a:p>
            <a:r>
              <a:rPr lang="de-DE" sz="1200" b="1" dirty="0" smtClean="0">
                <a:solidFill>
                  <a:srgbClr val="39368A"/>
                </a:solidFill>
              </a:rPr>
              <a:t>1840</a:t>
            </a:r>
            <a:endParaRPr lang="de-DE" sz="1200" b="1" dirty="0">
              <a:solidFill>
                <a:srgbClr val="39368A"/>
              </a:solidFill>
            </a:endParaRPr>
          </a:p>
        </p:txBody>
      </p:sp>
      <p:sp>
        <p:nvSpPr>
          <p:cNvPr id="67" name="Textfeld 66"/>
          <p:cNvSpPr txBox="1"/>
          <p:nvPr/>
        </p:nvSpPr>
        <p:spPr>
          <a:xfrm rot="5400000">
            <a:off x="7535361" y="2769895"/>
            <a:ext cx="553998" cy="1872208"/>
          </a:xfrm>
          <a:prstGeom prst="rect">
            <a:avLst/>
          </a:prstGeom>
          <a:noFill/>
        </p:spPr>
        <p:txBody>
          <a:bodyPr vert="vert270" wrap="square" rtlCol="0">
            <a:spAutoFit/>
          </a:bodyPr>
          <a:lstStyle/>
          <a:p>
            <a:pPr algn="ctr"/>
            <a:r>
              <a:rPr lang="de-DE" sz="1200" b="1" dirty="0" smtClean="0">
                <a:solidFill>
                  <a:srgbClr val="39368A"/>
                </a:solidFill>
              </a:rPr>
              <a:t>Neuer Typ von </a:t>
            </a:r>
          </a:p>
          <a:p>
            <a:pPr algn="ctr"/>
            <a:r>
              <a:rPr lang="de-DE" sz="1200" b="1" dirty="0" smtClean="0">
                <a:solidFill>
                  <a:srgbClr val="39368A"/>
                </a:solidFill>
              </a:rPr>
              <a:t>Emspünten wird entwickelt</a:t>
            </a:r>
            <a:endParaRPr lang="de-DE" sz="1200" b="1" dirty="0">
              <a:solidFill>
                <a:srgbClr val="39368A"/>
              </a:solidFill>
            </a:endParaRPr>
          </a:p>
        </p:txBody>
      </p:sp>
      <p:pic>
        <p:nvPicPr>
          <p:cNvPr id="57" name="Grafik 56" descr="1831 Tecklenburg Bodelschwingh Haus Marck Böing Kreisarchiv.jpg"/>
          <p:cNvPicPr>
            <a:picLocks noChangeAspect="1"/>
          </p:cNvPicPr>
          <p:nvPr/>
        </p:nvPicPr>
        <p:blipFill>
          <a:blip r:embed="rId3" cstate="print"/>
          <a:stretch>
            <a:fillRect/>
          </a:stretch>
        </p:blipFill>
        <p:spPr>
          <a:xfrm>
            <a:off x="416967" y="2924944"/>
            <a:ext cx="1804279" cy="1203057"/>
          </a:xfrm>
          <a:prstGeom prst="rect">
            <a:avLst/>
          </a:prstGeom>
          <a:ln w="19050">
            <a:solidFill>
              <a:srgbClr val="C0B59D"/>
            </a:solidFill>
          </a:ln>
        </p:spPr>
      </p:pic>
      <p:cxnSp>
        <p:nvCxnSpPr>
          <p:cNvPr id="96" name="Gerade Verbindung 95"/>
          <p:cNvCxnSpPr/>
          <p:nvPr/>
        </p:nvCxnSpPr>
        <p:spPr>
          <a:xfrm>
            <a:off x="4111625" y="2533651"/>
            <a:ext cx="406400" cy="3174"/>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sp>
        <p:nvSpPr>
          <p:cNvPr id="110" name="Ellipse 109"/>
          <p:cNvSpPr/>
          <p:nvPr/>
        </p:nvSpPr>
        <p:spPr>
          <a:xfrm>
            <a:off x="7041456" y="2440881"/>
            <a:ext cx="216024" cy="216024"/>
          </a:xfrm>
          <a:prstGeom prst="ellipse">
            <a:avLst/>
          </a:prstGeom>
          <a:solidFill>
            <a:srgbClr val="C0B59D"/>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1" name="Gerade Verbindung 110"/>
          <p:cNvCxnSpPr/>
          <p:nvPr/>
        </p:nvCxnSpPr>
        <p:spPr>
          <a:xfrm flipH="1" flipV="1">
            <a:off x="7153275" y="2616200"/>
            <a:ext cx="3175" cy="422275"/>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flipV="1">
            <a:off x="7150893" y="3033713"/>
            <a:ext cx="633413" cy="792"/>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p:nvCxnSpPr>
        <p:spPr>
          <a:xfrm flipV="1">
            <a:off x="7773650" y="3028950"/>
            <a:ext cx="1131" cy="333376"/>
          </a:xfrm>
          <a:prstGeom prst="line">
            <a:avLst/>
          </a:prstGeom>
          <a:ln w="22225">
            <a:solidFill>
              <a:srgbClr val="C0B59D"/>
            </a:solidFill>
          </a:ln>
        </p:spPr>
        <p:style>
          <a:lnRef idx="1">
            <a:schemeClr val="accent1"/>
          </a:lnRef>
          <a:fillRef idx="0">
            <a:schemeClr val="accent1"/>
          </a:fillRef>
          <a:effectRef idx="0">
            <a:schemeClr val="accent1"/>
          </a:effectRef>
          <a:fontRef idx="minor">
            <a:schemeClr val="tx1"/>
          </a:fontRef>
        </p:style>
      </p:cxnSp>
      <p:pic>
        <p:nvPicPr>
          <p:cNvPr id="56" name="Grafik 55" descr="1835_Chaussee; Münster-Ibbenbüren.PNG"/>
          <p:cNvPicPr>
            <a:picLocks noChangeAspect="1"/>
          </p:cNvPicPr>
          <p:nvPr/>
        </p:nvPicPr>
        <p:blipFill>
          <a:blip r:embed="rId4" cstate="print"/>
          <a:stretch>
            <a:fillRect/>
          </a:stretch>
        </p:blipFill>
        <p:spPr>
          <a:xfrm>
            <a:off x="3122314" y="3017589"/>
            <a:ext cx="845531" cy="1296144"/>
          </a:xfrm>
          <a:prstGeom prst="rect">
            <a:avLst/>
          </a:prstGeom>
          <a:ln w="19050">
            <a:solidFill>
              <a:srgbClr val="C0B59D"/>
            </a:solidFill>
          </a:ln>
        </p:spPr>
      </p:pic>
      <p:sp>
        <p:nvSpPr>
          <p:cNvPr id="64" name="Textfeld 63"/>
          <p:cNvSpPr txBox="1"/>
          <p:nvPr/>
        </p:nvSpPr>
        <p:spPr>
          <a:xfrm rot="5400000">
            <a:off x="1978784" y="3905412"/>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69" name="Textfeld 68"/>
          <p:cNvSpPr txBox="1"/>
          <p:nvPr/>
        </p:nvSpPr>
        <p:spPr>
          <a:xfrm rot="5400000">
            <a:off x="3733167" y="4092286"/>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
        <p:nvSpPr>
          <p:cNvPr id="70" name="Textfeld 69"/>
          <p:cNvSpPr txBox="1"/>
          <p:nvPr/>
        </p:nvSpPr>
        <p:spPr>
          <a:xfrm rot="5400000">
            <a:off x="6424232" y="4538620"/>
            <a:ext cx="230832" cy="392041"/>
          </a:xfrm>
          <a:prstGeom prst="rect">
            <a:avLst/>
          </a:prstGeom>
          <a:noFill/>
        </p:spPr>
        <p:txBody>
          <a:bodyPr vert="vert270" wrap="square" rtlCol="0">
            <a:spAutoFit/>
          </a:bodyPr>
          <a:lstStyle/>
          <a:p>
            <a:r>
              <a:rPr lang="de-DE" sz="300" b="1" dirty="0" smtClean="0">
                <a:solidFill>
                  <a:srgbClr val="39368A"/>
                </a:solidFill>
              </a:rPr>
              <a:t>©Kreis Steinfurt</a:t>
            </a:r>
            <a:endParaRPr lang="de-DE" sz="300" b="1" dirty="0">
              <a:solidFill>
                <a:srgbClr val="39368A"/>
              </a:solidFill>
            </a:endParaRPr>
          </a:p>
        </p:txBody>
      </p:sp>
    </p:spTree>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Richtungspfeil 6"/>
          <p:cNvSpPr/>
          <p:nvPr/>
        </p:nvSpPr>
        <p:spPr>
          <a:xfrm>
            <a:off x="1046148" y="259052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6" name="Textfeld 45"/>
          <p:cNvSpPr txBox="1"/>
          <p:nvPr/>
        </p:nvSpPr>
        <p:spPr>
          <a:xfrm>
            <a:off x="2456691" y="2420888"/>
            <a:ext cx="461665" cy="873388"/>
          </a:xfrm>
          <a:prstGeom prst="rect">
            <a:avLst/>
          </a:prstGeom>
          <a:noFill/>
        </p:spPr>
        <p:txBody>
          <a:bodyPr vert="vert270" wrap="square" rtlCol="0">
            <a:spAutoFit/>
          </a:bodyPr>
          <a:lstStyle/>
          <a:p>
            <a:r>
              <a:rPr lang="de-DE" dirty="0" smtClean="0">
                <a:solidFill>
                  <a:srgbClr val="C0B59D"/>
                </a:solidFill>
              </a:rPr>
              <a:t>1860</a:t>
            </a:r>
            <a:endParaRPr lang="de-DE" dirty="0">
              <a:solidFill>
                <a:srgbClr val="C0B59D"/>
              </a:solidFill>
            </a:endParaRPr>
          </a:p>
        </p:txBody>
      </p:sp>
      <p:sp>
        <p:nvSpPr>
          <p:cNvPr id="48" name="Textfeld 47"/>
          <p:cNvSpPr txBox="1"/>
          <p:nvPr/>
        </p:nvSpPr>
        <p:spPr>
          <a:xfrm>
            <a:off x="3134380" y="2420888"/>
            <a:ext cx="461665" cy="873388"/>
          </a:xfrm>
          <a:prstGeom prst="rect">
            <a:avLst/>
          </a:prstGeom>
          <a:noFill/>
        </p:spPr>
        <p:txBody>
          <a:bodyPr vert="vert270" wrap="square" rtlCol="0">
            <a:spAutoFit/>
          </a:bodyPr>
          <a:lstStyle/>
          <a:p>
            <a:r>
              <a:rPr lang="de-DE" dirty="0" smtClean="0">
                <a:solidFill>
                  <a:srgbClr val="C0B59D"/>
                </a:solidFill>
              </a:rPr>
              <a:t>1880</a:t>
            </a:r>
            <a:endParaRPr lang="de-DE" dirty="0">
              <a:solidFill>
                <a:srgbClr val="C0B59D"/>
              </a:solidFill>
            </a:endParaRPr>
          </a:p>
        </p:txBody>
      </p:sp>
      <p:sp>
        <p:nvSpPr>
          <p:cNvPr id="50" name="Textfeld 49"/>
          <p:cNvSpPr txBox="1"/>
          <p:nvPr/>
        </p:nvSpPr>
        <p:spPr>
          <a:xfrm>
            <a:off x="3782452" y="2420888"/>
            <a:ext cx="461665" cy="873388"/>
          </a:xfrm>
          <a:prstGeom prst="rect">
            <a:avLst/>
          </a:prstGeom>
          <a:noFill/>
        </p:spPr>
        <p:txBody>
          <a:bodyPr vert="vert270" wrap="square" rtlCol="0">
            <a:spAutoFit/>
          </a:bodyPr>
          <a:lstStyle/>
          <a:p>
            <a:r>
              <a:rPr lang="de-DE" dirty="0" smtClean="0">
                <a:solidFill>
                  <a:srgbClr val="C0B59D"/>
                </a:solidFill>
              </a:rPr>
              <a:t>1900</a:t>
            </a:r>
            <a:endParaRPr lang="de-DE" dirty="0">
              <a:solidFill>
                <a:srgbClr val="C0B59D"/>
              </a:solidFill>
            </a:endParaRPr>
          </a:p>
        </p:txBody>
      </p:sp>
      <p:sp>
        <p:nvSpPr>
          <p:cNvPr id="52" name="Textfeld 51"/>
          <p:cNvSpPr txBox="1"/>
          <p:nvPr/>
        </p:nvSpPr>
        <p:spPr>
          <a:xfrm>
            <a:off x="4502532" y="2420888"/>
            <a:ext cx="461665" cy="873388"/>
          </a:xfrm>
          <a:prstGeom prst="rect">
            <a:avLst/>
          </a:prstGeom>
          <a:noFill/>
        </p:spPr>
        <p:txBody>
          <a:bodyPr vert="vert270" wrap="square" rtlCol="0">
            <a:spAutoFit/>
          </a:bodyPr>
          <a:lstStyle/>
          <a:p>
            <a:r>
              <a:rPr lang="de-DE" dirty="0" smtClean="0">
                <a:solidFill>
                  <a:srgbClr val="C0B59D"/>
                </a:solidFill>
              </a:rPr>
              <a:t>1920</a:t>
            </a:r>
            <a:endParaRPr lang="de-DE" dirty="0">
              <a:solidFill>
                <a:srgbClr val="C0B59D"/>
              </a:solidFill>
            </a:endParaRPr>
          </a:p>
        </p:txBody>
      </p:sp>
      <p:sp>
        <p:nvSpPr>
          <p:cNvPr id="54" name="Textfeld 53"/>
          <p:cNvSpPr txBox="1"/>
          <p:nvPr/>
        </p:nvSpPr>
        <p:spPr>
          <a:xfrm>
            <a:off x="5150604" y="2420888"/>
            <a:ext cx="461665" cy="873388"/>
          </a:xfrm>
          <a:prstGeom prst="rect">
            <a:avLst/>
          </a:prstGeom>
          <a:noFill/>
        </p:spPr>
        <p:txBody>
          <a:bodyPr vert="vert270" wrap="square" rtlCol="0">
            <a:spAutoFit/>
          </a:bodyPr>
          <a:lstStyle/>
          <a:p>
            <a:r>
              <a:rPr lang="de-DE" dirty="0" smtClean="0">
                <a:solidFill>
                  <a:srgbClr val="C0B59D"/>
                </a:solidFill>
              </a:rPr>
              <a:t>1940</a:t>
            </a:r>
            <a:endParaRPr lang="de-DE" dirty="0">
              <a:solidFill>
                <a:srgbClr val="C0B59D"/>
              </a:solidFill>
            </a:endParaRPr>
          </a:p>
        </p:txBody>
      </p:sp>
      <p:sp>
        <p:nvSpPr>
          <p:cNvPr id="56" name="Textfeld 55"/>
          <p:cNvSpPr txBox="1"/>
          <p:nvPr/>
        </p:nvSpPr>
        <p:spPr>
          <a:xfrm>
            <a:off x="5798676" y="2420888"/>
            <a:ext cx="461665" cy="873388"/>
          </a:xfrm>
          <a:prstGeom prst="rect">
            <a:avLst/>
          </a:prstGeom>
          <a:noFill/>
        </p:spPr>
        <p:txBody>
          <a:bodyPr vert="vert270" wrap="square" rtlCol="0">
            <a:spAutoFit/>
          </a:bodyPr>
          <a:lstStyle/>
          <a:p>
            <a:r>
              <a:rPr lang="de-DE" dirty="0" smtClean="0">
                <a:solidFill>
                  <a:srgbClr val="C0B59D"/>
                </a:solidFill>
              </a:rPr>
              <a:t>1960</a:t>
            </a:r>
            <a:endParaRPr lang="de-DE" dirty="0">
              <a:solidFill>
                <a:srgbClr val="C0B59D"/>
              </a:solidFill>
            </a:endParaRPr>
          </a:p>
        </p:txBody>
      </p:sp>
      <p:sp>
        <p:nvSpPr>
          <p:cNvPr id="58" name="Textfeld 57"/>
          <p:cNvSpPr txBox="1"/>
          <p:nvPr/>
        </p:nvSpPr>
        <p:spPr>
          <a:xfrm>
            <a:off x="6518756" y="2420888"/>
            <a:ext cx="461665" cy="873388"/>
          </a:xfrm>
          <a:prstGeom prst="rect">
            <a:avLst/>
          </a:prstGeom>
          <a:noFill/>
        </p:spPr>
        <p:txBody>
          <a:bodyPr vert="vert270" wrap="square" rtlCol="0">
            <a:spAutoFit/>
          </a:bodyPr>
          <a:lstStyle/>
          <a:p>
            <a:r>
              <a:rPr lang="de-DE" dirty="0" smtClean="0">
                <a:solidFill>
                  <a:srgbClr val="C0B59D"/>
                </a:solidFill>
              </a:rPr>
              <a:t>1980</a:t>
            </a:r>
            <a:endParaRPr lang="de-DE" dirty="0">
              <a:solidFill>
                <a:srgbClr val="C0B59D"/>
              </a:solidFill>
            </a:endParaRPr>
          </a:p>
        </p:txBody>
      </p:sp>
      <p:sp>
        <p:nvSpPr>
          <p:cNvPr id="60" name="Textfeld 59"/>
          <p:cNvSpPr txBox="1"/>
          <p:nvPr/>
        </p:nvSpPr>
        <p:spPr>
          <a:xfrm>
            <a:off x="7166828" y="2420888"/>
            <a:ext cx="461665" cy="873388"/>
          </a:xfrm>
          <a:prstGeom prst="rect">
            <a:avLst/>
          </a:prstGeom>
          <a:noFill/>
        </p:spPr>
        <p:txBody>
          <a:bodyPr vert="vert270" wrap="square" rtlCol="0">
            <a:spAutoFit/>
          </a:bodyPr>
          <a:lstStyle/>
          <a:p>
            <a:r>
              <a:rPr lang="de-DE" dirty="0" smtClean="0">
                <a:solidFill>
                  <a:srgbClr val="C0B59D"/>
                </a:solidFill>
              </a:rPr>
              <a:t>2000</a:t>
            </a:r>
            <a:endParaRPr lang="de-DE" dirty="0">
              <a:solidFill>
                <a:srgbClr val="C0B59D"/>
              </a:solidFill>
            </a:endParaRPr>
          </a:p>
        </p:txBody>
      </p:sp>
      <p:sp>
        <p:nvSpPr>
          <p:cNvPr id="62" name="Textfeld 61"/>
          <p:cNvSpPr txBox="1"/>
          <p:nvPr/>
        </p:nvSpPr>
        <p:spPr>
          <a:xfrm>
            <a:off x="7857291" y="2420888"/>
            <a:ext cx="461665" cy="873388"/>
          </a:xfrm>
          <a:prstGeom prst="rect">
            <a:avLst/>
          </a:prstGeom>
          <a:noFill/>
        </p:spPr>
        <p:txBody>
          <a:bodyPr vert="vert270" wrap="square" rtlCol="0">
            <a:spAutoFit/>
          </a:bodyPr>
          <a:lstStyle/>
          <a:p>
            <a:r>
              <a:rPr lang="de-DE" dirty="0" smtClean="0">
                <a:solidFill>
                  <a:srgbClr val="C0B59D"/>
                </a:solidFill>
              </a:rPr>
              <a:t>2016</a:t>
            </a:r>
            <a:endParaRPr lang="de-DE" dirty="0">
              <a:solidFill>
                <a:srgbClr val="C0B59D"/>
              </a:solidFill>
            </a:endParaRPr>
          </a:p>
        </p:txBody>
      </p:sp>
      <p:sp>
        <p:nvSpPr>
          <p:cNvPr id="29" name="Titel 1"/>
          <p:cNvSpPr txBox="1">
            <a:spLocks/>
          </p:cNvSpPr>
          <p:nvPr/>
        </p:nvSpPr>
        <p:spPr>
          <a:xfrm>
            <a:off x="1043608" y="3113534"/>
            <a:ext cx="7092280" cy="2331690"/>
          </a:xfrm>
          <a:prstGeom prst="rect">
            <a:avLst/>
          </a:prstGeom>
        </p:spPr>
        <p:txBody>
          <a:bodyPr vert="horz" lIns="91440" tIns="45720" rIns="91440" bIns="45720" rtlCol="0" anchor="ctr">
            <a:normAutofit fontScale="92500" lnSpcReduction="20000"/>
          </a:bodyPr>
          <a:lstStyle/>
          <a:p>
            <a:pPr algn="ctr">
              <a:spcBef>
                <a:spcPct val="0"/>
              </a:spcBef>
              <a:defRPr/>
            </a:pP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 Betrachtungszeitraum von </a:t>
            </a:r>
            <a:br>
              <a:rPr lang="de-DE" sz="4400" b="1" dirty="0" smtClean="0">
                <a:solidFill>
                  <a:srgbClr val="39368A"/>
                </a:solidFill>
                <a:latin typeface="Arial" pitchFamily="34" charset="0"/>
                <a:ea typeface="+mj-ea"/>
                <a:cs typeface="Arial" pitchFamily="34" charset="0"/>
              </a:rPr>
            </a:br>
            <a:r>
              <a:rPr lang="de-DE" sz="4400" b="1" dirty="0" smtClean="0">
                <a:solidFill>
                  <a:srgbClr val="39368A"/>
                </a:solidFill>
                <a:latin typeface="Arial" pitchFamily="34" charset="0"/>
                <a:ea typeface="+mj-ea"/>
                <a:cs typeface="Arial" pitchFamily="34" charset="0"/>
              </a:rPr>
              <a:t>1840 bis 1850 </a:t>
            </a:r>
            <a: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t/>
            </a:r>
            <a:br>
              <a:rPr kumimoji="0" lang="de-DE" sz="4400" b="1" i="0" u="none" strike="noStrike" kern="1200" cap="none" spc="0" normalizeH="0" baseline="0" noProof="0" dirty="0" smtClean="0">
                <a:ln>
                  <a:noFill/>
                </a:ln>
                <a:solidFill>
                  <a:srgbClr val="39368A"/>
                </a:solidFill>
                <a:effectLst/>
                <a:uLnTx/>
                <a:uFillTx/>
                <a:latin typeface="Arial" pitchFamily="34" charset="0"/>
                <a:ea typeface="+mj-ea"/>
                <a:cs typeface="Arial" pitchFamily="34" charset="0"/>
              </a:rPr>
            </a:br>
            <a:endParaRPr kumimoji="0" lang="de-DE" sz="4400" b="1" i="0" u="none" strike="noStrike" kern="1200" cap="none" spc="0" normalizeH="0" baseline="0" noProof="0" dirty="0">
              <a:ln>
                <a:noFill/>
              </a:ln>
              <a:solidFill>
                <a:srgbClr val="39368A"/>
              </a:solidFill>
              <a:effectLst/>
              <a:uLnTx/>
              <a:uFillTx/>
              <a:latin typeface="Arial" pitchFamily="34" charset="0"/>
              <a:ea typeface="+mj-ea"/>
              <a:cs typeface="Arial" pitchFamily="34" charset="0"/>
            </a:endParaRPr>
          </a:p>
        </p:txBody>
      </p:sp>
      <p:sp>
        <p:nvSpPr>
          <p:cNvPr id="30" name="Textfeld 29"/>
          <p:cNvSpPr txBox="1"/>
          <p:nvPr/>
        </p:nvSpPr>
        <p:spPr>
          <a:xfrm>
            <a:off x="1766228" y="263183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1840</a:t>
            </a:r>
            <a:endParaRPr lang="de-DE" sz="1600" b="1" dirty="0">
              <a:solidFill>
                <a:srgbClr val="39368A"/>
              </a:solidFill>
              <a:latin typeface="Arial" pitchFamily="34" charset="0"/>
              <a:ea typeface="+mj-ea"/>
              <a:cs typeface="Arial" pitchFamily="34" charset="0"/>
            </a:endParaRPr>
          </a:p>
        </p:txBody>
      </p:sp>
      <p:sp>
        <p:nvSpPr>
          <p:cNvPr id="32" name="Eingekerbter Richtungspfeil 31"/>
          <p:cNvSpPr/>
          <p:nvPr/>
        </p:nvSpPr>
        <p:spPr>
          <a:xfrm>
            <a:off x="706428" y="259156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3" name="Eingekerbter Richtungspfeil 32"/>
          <p:cNvSpPr/>
          <p:nvPr/>
        </p:nvSpPr>
        <p:spPr>
          <a:xfrm>
            <a:off x="1720381" y="258926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4" name="Eingekerbter Richtungspfeil 33"/>
          <p:cNvSpPr/>
          <p:nvPr/>
        </p:nvSpPr>
        <p:spPr>
          <a:xfrm>
            <a:off x="1380661" y="259030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5" name="Eingekerbter Richtungspfeil 34"/>
          <p:cNvSpPr/>
          <p:nvPr/>
        </p:nvSpPr>
        <p:spPr>
          <a:xfrm>
            <a:off x="2393980" y="258761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6" name="Eingekerbter Richtungspfeil 35"/>
          <p:cNvSpPr/>
          <p:nvPr/>
        </p:nvSpPr>
        <p:spPr>
          <a:xfrm>
            <a:off x="2054260" y="258865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7" name="Eingekerbter Richtungspfeil 36"/>
          <p:cNvSpPr/>
          <p:nvPr/>
        </p:nvSpPr>
        <p:spPr>
          <a:xfrm>
            <a:off x="3068213" y="258635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8" name="Eingekerbter Richtungspfeil 37"/>
          <p:cNvSpPr/>
          <p:nvPr/>
        </p:nvSpPr>
        <p:spPr>
          <a:xfrm>
            <a:off x="2728493" y="258739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39" name="Eingekerbter Richtungspfeil 38"/>
          <p:cNvSpPr/>
          <p:nvPr/>
        </p:nvSpPr>
        <p:spPr>
          <a:xfrm>
            <a:off x="3741685" y="258559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0" name="Eingekerbter Richtungspfeil 39"/>
          <p:cNvSpPr/>
          <p:nvPr/>
        </p:nvSpPr>
        <p:spPr>
          <a:xfrm>
            <a:off x="3401965" y="258663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1" name="Eingekerbter Richtungspfeil 40"/>
          <p:cNvSpPr/>
          <p:nvPr/>
        </p:nvSpPr>
        <p:spPr>
          <a:xfrm>
            <a:off x="4415918" y="2584336"/>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42" name="Eingekerbter Richtungspfeil 41"/>
          <p:cNvSpPr/>
          <p:nvPr/>
        </p:nvSpPr>
        <p:spPr>
          <a:xfrm>
            <a:off x="4076198" y="258537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3" name="Eingekerbter Richtungspfeil 62"/>
          <p:cNvSpPr/>
          <p:nvPr/>
        </p:nvSpPr>
        <p:spPr>
          <a:xfrm>
            <a:off x="5089517" y="2582684"/>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4" name="Eingekerbter Richtungspfeil 63"/>
          <p:cNvSpPr/>
          <p:nvPr/>
        </p:nvSpPr>
        <p:spPr>
          <a:xfrm>
            <a:off x="4749797" y="2583723"/>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6" name="Eingekerbter Richtungspfeil 65"/>
          <p:cNvSpPr/>
          <p:nvPr/>
        </p:nvSpPr>
        <p:spPr>
          <a:xfrm>
            <a:off x="5770736" y="258290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8" name="Eingekerbter Richtungspfeil 67"/>
          <p:cNvSpPr/>
          <p:nvPr/>
        </p:nvSpPr>
        <p:spPr>
          <a:xfrm>
            <a:off x="5431016" y="258394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69" name="Eingekerbter Richtungspfeil 68"/>
          <p:cNvSpPr/>
          <p:nvPr/>
        </p:nvSpPr>
        <p:spPr>
          <a:xfrm>
            <a:off x="6444969" y="2581645"/>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0" name="Eingekerbter Richtungspfeil 69"/>
          <p:cNvSpPr/>
          <p:nvPr/>
        </p:nvSpPr>
        <p:spPr>
          <a:xfrm>
            <a:off x="6105249" y="2582684"/>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1" name="Eingekerbter Richtungspfeil 70"/>
          <p:cNvSpPr/>
          <p:nvPr/>
        </p:nvSpPr>
        <p:spPr>
          <a:xfrm>
            <a:off x="7118568" y="257999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2" name="Eingekerbter Richtungspfeil 71"/>
          <p:cNvSpPr/>
          <p:nvPr/>
        </p:nvSpPr>
        <p:spPr>
          <a:xfrm>
            <a:off x="6778848" y="258103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3" name="Eingekerbter Richtungspfeil 72"/>
          <p:cNvSpPr/>
          <p:nvPr/>
        </p:nvSpPr>
        <p:spPr>
          <a:xfrm>
            <a:off x="7792801" y="2578733"/>
            <a:ext cx="333879" cy="144016"/>
          </a:xfrm>
          <a:prstGeom prst="chevron">
            <a:avLst/>
          </a:prstGeom>
          <a:solidFill>
            <a:srgbClr val="3B3398"/>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4" name="Eingekerbter Richtungspfeil 73"/>
          <p:cNvSpPr/>
          <p:nvPr/>
        </p:nvSpPr>
        <p:spPr>
          <a:xfrm>
            <a:off x="7453081" y="2579772"/>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76" name="Eingekerbter Richtungspfeil 75"/>
          <p:cNvSpPr/>
          <p:nvPr/>
        </p:nvSpPr>
        <p:spPr>
          <a:xfrm>
            <a:off x="8126553" y="2579015"/>
            <a:ext cx="333879" cy="144016"/>
          </a:xfrm>
          <a:prstGeom prst="chevron">
            <a:avLst/>
          </a:prstGeom>
          <a:solidFill>
            <a:schemeClr val="bg1"/>
          </a:solidFill>
          <a:ln>
            <a:solidFill>
              <a:srgbClr val="C0B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rgbClr val="C0B59D"/>
              </a:solidFill>
            </a:endParaRPr>
          </a:p>
        </p:txBody>
      </p:sp>
      <p:sp>
        <p:nvSpPr>
          <p:cNvPr id="28" name="Ellipse 27"/>
          <p:cNvSpPr/>
          <p:nvPr/>
        </p:nvSpPr>
        <p:spPr>
          <a:xfrm>
            <a:off x="1953106" y="2492896"/>
            <a:ext cx="504056" cy="36004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1118156" y="2420888"/>
            <a:ext cx="461665" cy="873388"/>
          </a:xfrm>
          <a:prstGeom prst="rect">
            <a:avLst/>
          </a:prstGeom>
          <a:noFill/>
        </p:spPr>
        <p:txBody>
          <a:bodyPr vert="vert270" wrap="square" rtlCol="0">
            <a:spAutoFit/>
          </a:bodyPr>
          <a:lstStyle/>
          <a:p>
            <a:r>
              <a:rPr lang="de-DE" dirty="0" smtClean="0">
                <a:solidFill>
                  <a:srgbClr val="C0B59D"/>
                </a:solidFill>
              </a:rPr>
              <a:t>1820</a:t>
            </a:r>
            <a:endParaRPr lang="de-DE" dirty="0">
              <a:solidFill>
                <a:srgbClr val="C0B59D"/>
              </a:solidFill>
            </a:endParaRPr>
          </a:p>
        </p:txBody>
      </p:sp>
      <p:sp>
        <p:nvSpPr>
          <p:cNvPr id="45" name="Textfeld 44"/>
          <p:cNvSpPr txBox="1"/>
          <p:nvPr/>
        </p:nvSpPr>
        <p:spPr>
          <a:xfrm>
            <a:off x="470084" y="2420888"/>
            <a:ext cx="461665" cy="873388"/>
          </a:xfrm>
          <a:prstGeom prst="rect">
            <a:avLst/>
          </a:prstGeom>
          <a:noFill/>
        </p:spPr>
        <p:txBody>
          <a:bodyPr vert="vert270" wrap="square" rtlCol="0">
            <a:spAutoFit/>
          </a:bodyPr>
          <a:lstStyle/>
          <a:p>
            <a:r>
              <a:rPr lang="de-DE" dirty="0" smtClean="0">
                <a:solidFill>
                  <a:srgbClr val="C0B59D"/>
                </a:solidFill>
              </a:rPr>
              <a:t>1800</a:t>
            </a:r>
            <a:endParaRPr lang="de-DE" dirty="0">
              <a:solidFill>
                <a:srgbClr val="C0B59D"/>
              </a:solidFill>
            </a:endParaRPr>
          </a:p>
        </p:txBody>
      </p:sp>
      <p:sp>
        <p:nvSpPr>
          <p:cNvPr id="44" name="Textfeld 43"/>
          <p:cNvSpPr txBox="1"/>
          <p:nvPr/>
        </p:nvSpPr>
        <p:spPr>
          <a:xfrm>
            <a:off x="2199437" y="2636912"/>
            <a:ext cx="430887" cy="873388"/>
          </a:xfrm>
          <a:prstGeom prst="rect">
            <a:avLst/>
          </a:prstGeom>
          <a:noFill/>
        </p:spPr>
        <p:txBody>
          <a:bodyPr vert="vert270" wrap="square" rtlCol="0">
            <a:spAutoFit/>
          </a:bodyPr>
          <a:lstStyle/>
          <a:p>
            <a:r>
              <a:rPr lang="de-DE" sz="1600" b="1" dirty="0" smtClean="0">
                <a:solidFill>
                  <a:srgbClr val="39368A"/>
                </a:solidFill>
                <a:latin typeface="Arial" pitchFamily="34" charset="0"/>
                <a:ea typeface="+mj-ea"/>
                <a:cs typeface="Arial" pitchFamily="34" charset="0"/>
              </a:rPr>
              <a:t>1850</a:t>
            </a:r>
            <a:endParaRPr lang="de-DE" sz="1600" b="1" dirty="0">
              <a:solidFill>
                <a:srgbClr val="39368A"/>
              </a:solidFill>
              <a:latin typeface="Arial" pitchFamily="34" charset="0"/>
              <a:ea typeface="+mj-ea"/>
              <a:cs typeface="Arial" pitchFamily="34" charset="0"/>
            </a:endParaRPr>
          </a:p>
        </p:txBody>
      </p:sp>
    </p:spTree>
  </p:cSld>
  <p:clrMapOvr>
    <a:masterClrMapping/>
  </p:clrMapOvr>
  <p:transition advClick="0" advTm="3000"/>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3071</Words>
  <Application>Microsoft Office PowerPoint</Application>
  <PresentationFormat>Bildschirmpräsentation (4:3)</PresentationFormat>
  <Paragraphs>1089</Paragraphs>
  <Slides>47</Slides>
  <Notes>23</Notes>
  <HiddenSlides>0</HiddenSlides>
  <MMClips>0</MMClips>
  <ScaleCrop>false</ScaleCrop>
  <HeadingPairs>
    <vt:vector size="4" baseType="variant">
      <vt:variant>
        <vt:lpstr>Design</vt:lpstr>
      </vt:variant>
      <vt:variant>
        <vt:i4>1</vt:i4>
      </vt:variant>
      <vt:variant>
        <vt:lpstr>Folientitel</vt:lpstr>
      </vt:variant>
      <vt:variant>
        <vt:i4>47</vt:i4>
      </vt:variant>
    </vt:vector>
  </HeadingPairs>
  <TitlesOfParts>
    <vt:vector size="48" baseType="lpstr">
      <vt:lpstr>Larissa-Design</vt:lpstr>
      <vt:lpstr> Zeitstrahl zur Kreisgeschichte | 1816 – 2016 |  </vt:lpstr>
      <vt:lpstr>Folie 2</vt:lpstr>
      <vt:lpstr>Folie 3</vt:lpstr>
      <vt:lpstr> Zeitraum von 1816 bis 1820 </vt:lpstr>
      <vt:lpstr>Folie 5</vt:lpstr>
      <vt:lpstr> Zeitraum von 1820 bis 1830 </vt:lpstr>
      <vt:lpstr>Folie 7</vt:lpstr>
      <vt:lpstr> Zeitraum von 1830 bis 1840 </vt:lpstr>
      <vt:lpstr>Folie 9</vt:lpstr>
      <vt:lpstr> Zeitraum von 1840 bis 1850 </vt:lpstr>
      <vt:lpstr>Folie 11</vt:lpstr>
      <vt:lpstr> Zeitraum von 1850 bis 1860 </vt:lpstr>
      <vt:lpstr>Folie 13</vt:lpstr>
      <vt:lpstr> Zeitraum von 1860 bis 1870 </vt:lpstr>
      <vt:lpstr>Folie 15</vt:lpstr>
      <vt:lpstr> Zeitraum von 1870 bis 1880 </vt:lpstr>
      <vt:lpstr>Folie 17</vt:lpstr>
      <vt:lpstr> Zeitraum von 1880 bis 1890 </vt:lpstr>
      <vt:lpstr>Folie 19</vt:lpstr>
      <vt:lpstr> Zeitraum von 1890 bis 1900 </vt:lpstr>
      <vt:lpstr>Folie 21</vt:lpstr>
      <vt:lpstr> Zeitraum von 1900 bis 1910 </vt:lpstr>
      <vt:lpstr>Folie 23</vt:lpstr>
      <vt:lpstr> Zeitraum von 1910 bis 1920 </vt:lpstr>
      <vt:lpstr>Folie 25</vt:lpstr>
      <vt:lpstr> Zeitraum von 1920 bis 1930 </vt:lpstr>
      <vt:lpstr>Folie 27</vt:lpstr>
      <vt:lpstr> Zeitraum von 1930 bis 1940 </vt:lpstr>
      <vt:lpstr>Folie 29</vt:lpstr>
      <vt:lpstr> Zeitraum von 1940 bis 1950 </vt:lpstr>
      <vt:lpstr>Folie 31</vt:lpstr>
      <vt:lpstr> Zeitraum von 1950 bis 1960 </vt:lpstr>
      <vt:lpstr>Folie 33</vt:lpstr>
      <vt:lpstr> Zeitraum von 1960 bis 1970 </vt:lpstr>
      <vt:lpstr>Folie 35</vt:lpstr>
      <vt:lpstr> Zeitraum von 1970 bis 1980 </vt:lpstr>
      <vt:lpstr>Folie 37</vt:lpstr>
      <vt:lpstr> Zeitraum von 1980 bis 1990 </vt:lpstr>
      <vt:lpstr>Folie 39</vt:lpstr>
      <vt:lpstr> Zeitraum von 1990 bis 2000 </vt:lpstr>
      <vt:lpstr>Folie 41</vt:lpstr>
      <vt:lpstr> Zeitraum von 2000 bis 2010 </vt:lpstr>
      <vt:lpstr>Folie 43</vt:lpstr>
      <vt:lpstr> Zeitraum von 2010 bis 2016 </vt:lpstr>
      <vt:lpstr>  Aufgestellt durch  Jessica Neumeyer und Tobias Zuidinga vom Straßenbauamt  - mit Unterstützung durch  Frank Bosse und Gisela Schwender  vom Heimatverein Tecklenburg und  Dr. Christof Spannhoff  vom Kreisheimatbund Steinfurt  </vt:lpstr>
      <vt:lpstr>  Quellenangabe und Bildrechte:</vt:lpstr>
      <vt:lpstr>  Quellenangabe und Bildrechte:</vt:lpstr>
    </vt:vector>
  </TitlesOfParts>
  <Company>Kreis Steinfurt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b600758</dc:creator>
  <cp:lastModifiedBy>b601431</cp:lastModifiedBy>
  <cp:revision>198</cp:revision>
  <dcterms:created xsi:type="dcterms:W3CDTF">2016-04-29T06:48:35Z</dcterms:created>
  <dcterms:modified xsi:type="dcterms:W3CDTF">2016-10-24T11:35:42Z</dcterms:modified>
</cp:coreProperties>
</file>